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737" r:id="rId2"/>
    <p:sldId id="703" r:id="rId3"/>
    <p:sldId id="739" r:id="rId4"/>
    <p:sldId id="747" r:id="rId5"/>
    <p:sldId id="748" r:id="rId6"/>
    <p:sldId id="749" r:id="rId7"/>
    <p:sldId id="751" r:id="rId8"/>
    <p:sldId id="752" r:id="rId9"/>
    <p:sldId id="772" r:id="rId10"/>
    <p:sldId id="743" r:id="rId11"/>
    <p:sldId id="741" r:id="rId12"/>
    <p:sldId id="742" r:id="rId13"/>
    <p:sldId id="740" r:id="rId14"/>
    <p:sldId id="744" r:id="rId15"/>
    <p:sldId id="745" r:id="rId16"/>
    <p:sldId id="753" r:id="rId17"/>
    <p:sldId id="754" r:id="rId18"/>
    <p:sldId id="755" r:id="rId19"/>
    <p:sldId id="756" r:id="rId20"/>
    <p:sldId id="757" r:id="rId21"/>
    <p:sldId id="758" r:id="rId22"/>
    <p:sldId id="759" r:id="rId23"/>
    <p:sldId id="773" r:id="rId24"/>
    <p:sldId id="774" r:id="rId25"/>
    <p:sldId id="775" r:id="rId26"/>
    <p:sldId id="776" r:id="rId27"/>
    <p:sldId id="777" r:id="rId28"/>
    <p:sldId id="760" r:id="rId29"/>
    <p:sldId id="766" r:id="rId30"/>
    <p:sldId id="761" r:id="rId31"/>
    <p:sldId id="762" r:id="rId32"/>
    <p:sldId id="768" r:id="rId33"/>
    <p:sldId id="769" r:id="rId34"/>
    <p:sldId id="767" r:id="rId35"/>
    <p:sldId id="763" r:id="rId36"/>
    <p:sldId id="783" r:id="rId37"/>
    <p:sldId id="784" r:id="rId38"/>
    <p:sldId id="785" r:id="rId39"/>
    <p:sldId id="786" r:id="rId40"/>
    <p:sldId id="787" r:id="rId41"/>
    <p:sldId id="764" r:id="rId42"/>
    <p:sldId id="778" r:id="rId43"/>
    <p:sldId id="779" r:id="rId44"/>
    <p:sldId id="788" r:id="rId45"/>
    <p:sldId id="789" r:id="rId46"/>
    <p:sldId id="790" r:id="rId47"/>
    <p:sldId id="791" r:id="rId48"/>
    <p:sldId id="792" r:id="rId49"/>
    <p:sldId id="780" r:id="rId50"/>
    <p:sldId id="793" r:id="rId51"/>
    <p:sldId id="781" r:id="rId52"/>
    <p:sldId id="782" r:id="rId53"/>
    <p:sldId id="765" r:id="rId54"/>
    <p:sldId id="770" r:id="rId55"/>
  </p:sldIdLst>
  <p:sldSz cx="9144000" cy="6858000" type="screen4x3"/>
  <p:notesSz cx="6858000" cy="9926638"/>
  <p:embeddedFontLst>
    <p:embeddedFont>
      <p:font typeface="Golos Text" panose="020B0604020202020204" charset="0"/>
      <p:regular r:id="rId58"/>
      <p:bold r:id="rId59"/>
    </p:embeddedFont>
    <p:embeddedFont>
      <p:font typeface="Golos Text Medium" panose="020B0604020202020204" charset="0"/>
      <p:regular r:id="rId60"/>
      <p:bold r:id="rId61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>
          <p15:clr>
            <a:srgbClr val="A4A3A4"/>
          </p15:clr>
        </p15:guide>
        <p15:guide id="2" pos="5738">
          <p15:clr>
            <a:srgbClr val="A4A3A4"/>
          </p15:clr>
        </p15:guide>
        <p15:guide id="3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66"/>
    <a:srgbClr val="D10238"/>
    <a:srgbClr val="FF1200"/>
    <a:srgbClr val="003865"/>
    <a:srgbClr val="DA251D"/>
    <a:srgbClr val="DDDDDD"/>
    <a:srgbClr val="C0C0C0"/>
    <a:srgbClr val="0C0C0C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4" autoAdjust="0"/>
    <p:restoredTop sz="94660"/>
  </p:normalViewPr>
  <p:slideViewPr>
    <p:cSldViewPr>
      <p:cViewPr varScale="1">
        <p:scale>
          <a:sx n="70" d="100"/>
          <a:sy n="70" d="100"/>
        </p:scale>
        <p:origin x="1476" y="54"/>
      </p:cViewPr>
      <p:guideLst>
        <p:guide orient="horz" pos="4020"/>
        <p:guide pos="5738"/>
        <p:guide pos="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18" y="-102"/>
      </p:cViewPr>
      <p:guideLst>
        <p:guide orient="horz" pos="3127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42975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0FDB5A41-A00E-4BAF-A7D3-1D1B7F4476A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4572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65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7950" y="0"/>
            <a:ext cx="29765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7263" y="762000"/>
            <a:ext cx="4979987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9800" y="4725988"/>
            <a:ext cx="5016500" cy="449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54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8800"/>
            <a:ext cx="2976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4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7950" y="9448800"/>
            <a:ext cx="2976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655D4FE-146B-4079-9429-56B76A78F61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868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327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3753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2400" y="1219200"/>
            <a:ext cx="4229100" cy="5105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33900" y="1219200"/>
            <a:ext cx="4229100" cy="5105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6465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0F7F2-7840-DE35-3B79-9B7A9635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3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31763E-AD7B-BF0B-D680-88B1CD1D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055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99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3182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7758"/>
            <a:ext cx="9144000" cy="210242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18415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81208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4" name="Textfeld 12"/>
          <p:cNvSpPr txBox="1">
            <a:spLocks noChangeArrowheads="1"/>
          </p:cNvSpPr>
          <p:nvPr userDrawn="1"/>
        </p:nvSpPr>
        <p:spPr bwMode="auto">
          <a:xfrm>
            <a:off x="0" y="6666374"/>
            <a:ext cx="915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92075">
              <a:spcBef>
                <a:spcPct val="0"/>
              </a:spcBef>
              <a:buFontTx/>
              <a:buNone/>
              <a:tabLst>
                <a:tab pos="4479925" algn="ctr"/>
                <a:tab pos="8429625" algn="l"/>
              </a:tabLst>
            </a:pPr>
            <a:r>
              <a:rPr lang="de-DE" altLang="de-DE" sz="800" baseline="0" dirty="0">
                <a:solidFill>
                  <a:srgbClr val="003865"/>
                </a:solidFill>
              </a:rPr>
              <a:t>R.M.T.N.K RATHNAYAKA	Prograss Evaluation	Slide </a:t>
            </a:r>
            <a:fld id="{923726A0-065A-411D-934B-AFB5C580B8E3}" type="slidenum">
              <a:rPr lang="de-DE" altLang="de-DE" sz="800" baseline="0" smtClean="0">
                <a:solidFill>
                  <a:srgbClr val="003865"/>
                </a:solidFill>
              </a:rPr>
              <a:pPr marL="0" indent="92075">
                <a:spcBef>
                  <a:spcPct val="0"/>
                </a:spcBef>
                <a:buFontTx/>
                <a:buNone/>
                <a:tabLst>
                  <a:tab pos="4479925" algn="ctr"/>
                  <a:tab pos="8429625" algn="l"/>
                </a:tabLst>
              </a:pPr>
              <a:t>‹#›</a:t>
            </a:fld>
            <a:endParaRPr lang="de-DE" altLang="de-DE" sz="800" baseline="0" dirty="0">
              <a:solidFill>
                <a:srgbClr val="00386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44DC6-4205-4E59-B6D5-00EDA3E6EC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600" l="0" r="100000">
                        <a14:backgroundMark x1="8000" y1="9600" x2="8000" y2="9600"/>
                        <a14:backgroundMark x1="7200" y1="90400" x2="7200" y2="90400"/>
                        <a14:backgroundMark x1="90000" y1="93200" x2="90000" y2="93200"/>
                        <a14:backgroundMark x1="92400" y1="6000" x2="92400" y2="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3160" y="107872"/>
            <a:ext cx="598875" cy="598875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02A4F5-AF85-14DA-4A79-EE9B992FD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02"/>
          <a:stretch/>
        </p:blipFill>
        <p:spPr>
          <a:xfrm>
            <a:off x="6633424" y="5887853"/>
            <a:ext cx="2438611" cy="7599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6" r:id="rId3"/>
    <p:sldLayoutId id="2147483917" r:id="rId4"/>
    <p:sldLayoutId id="2147483918" r:id="rId5"/>
    <p:sldLayoutId id="2147483919" r:id="rId6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386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12491" y="2546748"/>
            <a:ext cx="9142413" cy="187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de-DE" sz="1600" dirty="0"/>
              <a:t>R.M.T.N.K Rathnayaka (E/17/286)</a:t>
            </a:r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de-DE" sz="1600" dirty="0"/>
          </a:p>
          <a:p>
            <a:pPr algn="ctr"/>
            <a:r>
              <a:rPr lang="en-US" sz="1600" dirty="0"/>
              <a:t>Supervised by Dr. </a:t>
            </a:r>
            <a:r>
              <a:rPr lang="en-US" sz="1600" dirty="0" err="1"/>
              <a:t>Isuru</a:t>
            </a:r>
            <a:r>
              <a:rPr lang="en-US" sz="1600" dirty="0"/>
              <a:t> </a:t>
            </a:r>
            <a:r>
              <a:rPr lang="en-US" sz="1600" dirty="0" err="1"/>
              <a:t>Nawinne</a:t>
            </a:r>
            <a:endParaRPr lang="en-US" sz="1600" dirty="0"/>
          </a:p>
          <a:p>
            <a:pPr algn="ctr"/>
            <a:endParaRPr lang="en-US" sz="1600" dirty="0"/>
          </a:p>
          <a:p>
            <a:pPr algn="ctr" eaLnBrk="1" hangingPunct="1">
              <a:lnSpc>
                <a:spcPct val="105000"/>
              </a:lnSpc>
            </a:pPr>
            <a:r>
              <a:rPr lang="en-US" altLang="de-DE" sz="1600" dirty="0"/>
              <a:t>Department of Mechanical Engineering</a:t>
            </a:r>
          </a:p>
          <a:p>
            <a:pPr algn="ctr" eaLnBrk="1" hangingPunct="1">
              <a:lnSpc>
                <a:spcPct val="105000"/>
              </a:lnSpc>
            </a:pPr>
            <a:r>
              <a:rPr lang="en-US" altLang="en-US" sz="1600" dirty="0"/>
              <a:t>Faculty of Engineering</a:t>
            </a:r>
          </a:p>
          <a:p>
            <a:pPr algn="ctr" eaLnBrk="1" hangingPunct="1">
              <a:lnSpc>
                <a:spcPct val="105000"/>
              </a:lnSpc>
            </a:pPr>
            <a:r>
              <a:rPr lang="en-US" altLang="en-US" sz="1600" dirty="0"/>
              <a:t>University of Peradeniya</a:t>
            </a:r>
          </a:p>
        </p:txBody>
      </p:sp>
      <p:sp>
        <p:nvSpPr>
          <p:cNvPr id="24" name="Rectangle 17"/>
          <p:cNvSpPr txBox="1">
            <a:spLocks noChangeArrowheads="1"/>
          </p:cNvSpPr>
          <p:nvPr/>
        </p:nvSpPr>
        <p:spPr>
          <a:xfrm>
            <a:off x="646983" y="1509780"/>
            <a:ext cx="8353425" cy="514720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CONFIGURABLE NEUROMORPHIC PROCESSOR ARCHITECTURE FOR SPIKING NEURAL NETWORKS</a:t>
            </a:r>
          </a:p>
          <a:p>
            <a:pPr algn="ctr" eaLnBrk="1" hangingPunct="1"/>
            <a:endParaRPr lang="en-US" sz="3200" kern="0" dirty="0">
              <a:solidFill>
                <a:srgbClr val="003366"/>
              </a:solidFill>
            </a:endParaRPr>
          </a:p>
          <a:p>
            <a:pPr algn="ctr" eaLnBrk="1" hangingPunct="1"/>
            <a:endParaRPr lang="en-US" altLang="en-US" sz="3200" kern="0" dirty="0"/>
          </a:p>
        </p:txBody>
      </p:sp>
      <p:sp>
        <p:nvSpPr>
          <p:cNvPr id="36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1043276" y="5011813"/>
            <a:ext cx="7560840" cy="49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de-DE" sz="1800" b="1" dirty="0"/>
              <a:t>ME420- Mechanical Engineering Individual Research Project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de-DE" sz="1400" b="1" dirty="0"/>
              <a:t>Progress Evaluation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de-DE" sz="1400" dirty="0"/>
              <a:t>August,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9F453-CF68-44D1-AFA8-1F9C8E39F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9" r="54141"/>
          <a:stretch/>
        </p:blipFill>
        <p:spPr>
          <a:xfrm>
            <a:off x="-1" y="6165304"/>
            <a:ext cx="2195737" cy="69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8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2;p25">
            <a:extLst>
              <a:ext uri="{FF2B5EF4-FFF2-40B4-BE49-F238E27FC236}">
                <a16:creationId xmlns:a16="http://schemas.microsoft.com/office/drawing/2014/main" id="{DC211C5D-B441-44E3-A308-31522889F73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683" r="9317"/>
          <a:stretch/>
        </p:blipFill>
        <p:spPr>
          <a:xfrm>
            <a:off x="395536" y="2370153"/>
            <a:ext cx="4355371" cy="329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8;p26">
            <a:extLst>
              <a:ext uri="{FF2B5EF4-FFF2-40B4-BE49-F238E27FC236}">
                <a16:creationId xmlns:a16="http://schemas.microsoft.com/office/drawing/2014/main" id="{30649C30-D2C5-7E1B-D126-20E2556906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4199"/>
          <a:stretch/>
        </p:blipFill>
        <p:spPr>
          <a:xfrm>
            <a:off x="4860032" y="3068960"/>
            <a:ext cx="4089548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A3AF5-B1C2-8502-0CF6-D7DFE79BDA4B}"/>
              </a:ext>
            </a:extLst>
          </p:cNvPr>
          <p:cNvSpPr txBox="1"/>
          <p:nvPr/>
        </p:nvSpPr>
        <p:spPr>
          <a:xfrm>
            <a:off x="269776" y="1772816"/>
            <a:ext cx="86044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Spiking neural networks introduce a more </a:t>
            </a:r>
            <a:r>
              <a:rPr lang="en-US" sz="1400" dirty="0">
                <a:solidFill>
                  <a:srgbClr val="0070C0"/>
                </a:solidFill>
              </a:rPr>
              <a:t>biologically</a:t>
            </a:r>
            <a:r>
              <a:rPr lang="en-US" sz="1400" dirty="0"/>
              <a:t> accurate approach by modeling the </a:t>
            </a:r>
            <a:r>
              <a:rPr lang="en-US" sz="1400" dirty="0">
                <a:solidFill>
                  <a:srgbClr val="0070C0"/>
                </a:solidFill>
              </a:rPr>
              <a:t>timing</a:t>
            </a:r>
            <a:r>
              <a:rPr lang="en-US" sz="1400" dirty="0"/>
              <a:t> of neuron spikes, potentially enhancing temporal information processing compared to traditional artificial neural networks,</a:t>
            </a:r>
            <a:endParaRPr lang="en-US" dirty="0"/>
          </a:p>
        </p:txBody>
      </p:sp>
      <p:sp>
        <p:nvSpPr>
          <p:cNvPr id="8" name="Google Shape;126;p24">
            <a:extLst>
              <a:ext uri="{FF2B5EF4-FFF2-40B4-BE49-F238E27FC236}">
                <a16:creationId xmlns:a16="http://schemas.microsoft.com/office/drawing/2014/main" id="{727B3824-3937-DFC8-4B81-65F77F2BB890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Spiking Neuron networks </a:t>
            </a:r>
            <a:endParaRPr dirty="0">
              <a:solidFill>
                <a:srgbClr val="0038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68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49CC4-FF7B-503E-7C30-FFE280EBEB43}"/>
              </a:ext>
            </a:extLst>
          </p:cNvPr>
          <p:cNvSpPr txBox="1"/>
          <p:nvPr/>
        </p:nvSpPr>
        <p:spPr>
          <a:xfrm>
            <a:off x="1698" y="2060848"/>
            <a:ext cx="496855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Spiking neural networks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SNN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s) are a type of neural network that </a:t>
            </a:r>
            <a:r>
              <a:rPr lang="en-US" sz="1400" dirty="0">
                <a:solidFill>
                  <a:srgbClr val="0070C0"/>
                </a:solidFill>
              </a:rPr>
              <a:t>simulate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the behavior of biological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neurons and synapses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The significance of SNNs lies in their ability to </a:t>
            </a:r>
            <a:r>
              <a:rPr lang="en-US" sz="1400" dirty="0">
                <a:solidFill>
                  <a:srgbClr val="0070C0"/>
                </a:solidFill>
              </a:rPr>
              <a:t>mimic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the behavior of biological neural networks and in their potential for improving machine learning and artificial intelligence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The basic components of an SNN include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neurons, </a:t>
            </a:r>
            <a:r>
              <a:rPr lang="en-US" sz="1400" dirty="0">
                <a:solidFill>
                  <a:srgbClr val="0070C0"/>
                </a:solidFill>
              </a:rPr>
              <a:t>synapses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, and </a:t>
            </a:r>
            <a:r>
              <a:rPr lang="en-US" sz="1400" dirty="0">
                <a:solidFill>
                  <a:srgbClr val="0070C0"/>
                </a:solidFill>
              </a:rPr>
              <a:t>input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sz="1400" dirty="0">
                <a:solidFill>
                  <a:srgbClr val="0070C0"/>
                </a:solidFill>
              </a:rPr>
              <a:t>output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spikes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algn="just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6" descr="Introduction - Neural Networks and Deep Learning Tutorial | Study Glance">
            <a:extLst>
              <a:ext uri="{FF2B5EF4-FFF2-40B4-BE49-F238E27FC236}">
                <a16:creationId xmlns:a16="http://schemas.microsoft.com/office/drawing/2014/main" id="{017D58F2-B960-8EA8-F08A-ED7F6F6F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44824"/>
            <a:ext cx="3744416" cy="18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99026-9EF4-E392-FA4C-E3CCBC1B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116" y="4221088"/>
            <a:ext cx="2952328" cy="1288638"/>
          </a:xfrm>
          <a:prstGeom prst="rect">
            <a:avLst/>
          </a:prstGeom>
        </p:spPr>
      </p:pic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Spiking Neural Networks?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82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FE17-92A6-A1CD-D5DD-88B8FE80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67F91-4B74-E315-C8B5-2DD29CB82D27}"/>
              </a:ext>
            </a:extLst>
          </p:cNvPr>
          <p:cNvSpPr txBox="1"/>
          <p:nvPr/>
        </p:nvSpPr>
        <p:spPr>
          <a:xfrm>
            <a:off x="0" y="1666960"/>
            <a:ext cx="465018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Unlike traditional artificial neural networks (ANNs), which use abstract mathematical models, SNNs process information through the </a:t>
            </a:r>
            <a:r>
              <a:rPr lang="en-US" sz="1600" dirty="0">
                <a:solidFill>
                  <a:srgbClr val="0070C0"/>
                </a:solidFill>
              </a:rPr>
              <a:t>timing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and </a:t>
            </a:r>
            <a:r>
              <a:rPr lang="en-US" sz="1600" dirty="0">
                <a:solidFill>
                  <a:srgbClr val="0070C0"/>
                </a:solidFill>
              </a:rPr>
              <a:t>frequency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of </a:t>
            </a:r>
            <a:r>
              <a:rPr lang="en-US" sz="1600" dirty="0">
                <a:solidFill>
                  <a:srgbClr val="0070C0"/>
                </a:solidFill>
              </a:rPr>
              <a:t>spikes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algn="just"/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SNNs can be used for a variety of applications, </a:t>
            </a:r>
            <a:r>
              <a:rPr lang="en-US" sz="1600" dirty="0">
                <a:solidFill>
                  <a:srgbClr val="0070C0"/>
                </a:solidFill>
              </a:rPr>
              <a:t>such as speech recognition, image processing, and robotics.</a:t>
            </a:r>
          </a:p>
          <a:p>
            <a:pPr algn="just"/>
            <a:endParaRPr lang="en-US" sz="1600" dirty="0">
              <a:solidFill>
                <a:srgbClr val="0070C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Compared to ANNs, SNNs offer potential advantages such as </a:t>
            </a:r>
            <a:r>
              <a:rPr lang="en-US" sz="1600" dirty="0">
                <a:solidFill>
                  <a:srgbClr val="0070C0"/>
                </a:solidFill>
              </a:rPr>
              <a:t>better energy efficiency and higher accuracy.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600" dirty="0"/>
          </a:p>
          <a:p>
            <a:pPr algn="just"/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 descr="PDF] Efficient and Accurate Conversion of Spiking Neural Network with Burst  Spikes | Semantic Scholar">
            <a:extLst>
              <a:ext uri="{FF2B5EF4-FFF2-40B4-BE49-F238E27FC236}">
                <a16:creationId xmlns:a16="http://schemas.microsoft.com/office/drawing/2014/main" id="{32D8A1A3-808A-44E0-7AD8-739C1E25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60" y="1268965"/>
            <a:ext cx="3654043" cy="176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EFF39F-DABF-AC25-2645-4521F600A358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FBFFA-434C-DE48-DB63-59FAC38AD1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6890" y="3284984"/>
            <a:ext cx="3780185" cy="25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931A-39CD-6F05-7502-E2263E83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70" y="185225"/>
            <a:ext cx="7560840" cy="4572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Google Shape;126;p24">
            <a:extLst>
              <a:ext uri="{FF2B5EF4-FFF2-40B4-BE49-F238E27FC236}">
                <a16:creationId xmlns:a16="http://schemas.microsoft.com/office/drawing/2014/main" id="{0274A44F-892A-C754-5E0B-4F2E3F5F911F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Neuromorphic Engineering?</a:t>
            </a:r>
            <a:endParaRPr dirty="0"/>
          </a:p>
        </p:txBody>
      </p:sp>
      <p:grpSp>
        <p:nvGrpSpPr>
          <p:cNvPr id="6" name="Google Shape;128;p24">
            <a:extLst>
              <a:ext uri="{FF2B5EF4-FFF2-40B4-BE49-F238E27FC236}">
                <a16:creationId xmlns:a16="http://schemas.microsoft.com/office/drawing/2014/main" id="{EB8999F5-12BB-E55D-CCB3-EB12804B686F}"/>
              </a:ext>
            </a:extLst>
          </p:cNvPr>
          <p:cNvGrpSpPr/>
          <p:nvPr/>
        </p:nvGrpSpPr>
        <p:grpSpPr>
          <a:xfrm>
            <a:off x="5627193" y="2409577"/>
            <a:ext cx="2826176" cy="2616250"/>
            <a:chOff x="6117885" y="1591203"/>
            <a:chExt cx="2440577" cy="2265963"/>
          </a:xfrm>
        </p:grpSpPr>
        <p:cxnSp>
          <p:nvCxnSpPr>
            <p:cNvPr id="8" name="Google Shape;129;p24">
              <a:extLst>
                <a:ext uri="{FF2B5EF4-FFF2-40B4-BE49-F238E27FC236}">
                  <a16:creationId xmlns:a16="http://schemas.microsoft.com/office/drawing/2014/main" id="{008F60D2-7B57-8553-35C0-DFCE70D7D83F}"/>
                </a:ext>
              </a:extLst>
            </p:cNvPr>
            <p:cNvCxnSpPr/>
            <p:nvPr/>
          </p:nvCxnSpPr>
          <p:spPr>
            <a:xfrm rot="5400000" flipH="1">
              <a:off x="6131119" y="1749553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30;p24">
              <a:extLst>
                <a:ext uri="{FF2B5EF4-FFF2-40B4-BE49-F238E27FC236}">
                  <a16:creationId xmlns:a16="http://schemas.microsoft.com/office/drawing/2014/main" id="{8FBC2E4F-3383-BBC8-F385-FD04B0700809}"/>
                </a:ext>
              </a:extLst>
            </p:cNvPr>
            <p:cNvCxnSpPr/>
            <p:nvPr/>
          </p:nvCxnSpPr>
          <p:spPr>
            <a:xfrm rot="-5400000">
              <a:off x="8106247" y="1749553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31;p24">
              <a:extLst>
                <a:ext uri="{FF2B5EF4-FFF2-40B4-BE49-F238E27FC236}">
                  <a16:creationId xmlns:a16="http://schemas.microsoft.com/office/drawing/2014/main" id="{2862B791-3622-685B-90BE-7E349BC7E1EC}"/>
                </a:ext>
              </a:extLst>
            </p:cNvPr>
            <p:cNvCxnSpPr/>
            <p:nvPr/>
          </p:nvCxnSpPr>
          <p:spPr>
            <a:xfrm rot="5400000">
              <a:off x="6131119" y="3467766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32;p24">
              <a:extLst>
                <a:ext uri="{FF2B5EF4-FFF2-40B4-BE49-F238E27FC236}">
                  <a16:creationId xmlns:a16="http://schemas.microsoft.com/office/drawing/2014/main" id="{0691AB7D-7762-A807-0203-4939DD64081F}"/>
                </a:ext>
              </a:extLst>
            </p:cNvPr>
            <p:cNvCxnSpPr/>
            <p:nvPr/>
          </p:nvCxnSpPr>
          <p:spPr>
            <a:xfrm rot="-5400000" flipH="1">
              <a:off x="8106247" y="3467766"/>
              <a:ext cx="439200" cy="33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33;p24">
              <a:extLst>
                <a:ext uri="{FF2B5EF4-FFF2-40B4-BE49-F238E27FC236}">
                  <a16:creationId xmlns:a16="http://schemas.microsoft.com/office/drawing/2014/main" id="{BBDE60DF-F370-C5AD-1B6E-26A870D57FE3}"/>
                </a:ext>
              </a:extLst>
            </p:cNvPr>
            <p:cNvCxnSpPr/>
            <p:nvPr/>
          </p:nvCxnSpPr>
          <p:spPr>
            <a:xfrm rot="10800000">
              <a:off x="6117885" y="2707017"/>
              <a:ext cx="2547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4;p24">
              <a:extLst>
                <a:ext uri="{FF2B5EF4-FFF2-40B4-BE49-F238E27FC236}">
                  <a16:creationId xmlns:a16="http://schemas.microsoft.com/office/drawing/2014/main" id="{22CB3326-4878-6A9C-7BC2-3B3F47885758}"/>
                </a:ext>
              </a:extLst>
            </p:cNvPr>
            <p:cNvCxnSpPr/>
            <p:nvPr/>
          </p:nvCxnSpPr>
          <p:spPr>
            <a:xfrm rot="10800000">
              <a:off x="8303762" y="2707017"/>
              <a:ext cx="2547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135;p24">
              <a:extLst>
                <a:ext uri="{FF2B5EF4-FFF2-40B4-BE49-F238E27FC236}">
                  <a16:creationId xmlns:a16="http://schemas.microsoft.com/office/drawing/2014/main" id="{622E5C5C-6BFA-6E23-86F9-EB119F91A656}"/>
                </a:ext>
              </a:extLst>
            </p:cNvPr>
            <p:cNvGrpSpPr/>
            <p:nvPr/>
          </p:nvGrpSpPr>
          <p:grpSpPr>
            <a:xfrm>
              <a:off x="6473473" y="1591203"/>
              <a:ext cx="1742675" cy="2096235"/>
              <a:chOff x="7734309" y="2063282"/>
              <a:chExt cx="570957" cy="620096"/>
            </a:xfrm>
          </p:grpSpPr>
          <p:grpSp>
            <p:nvGrpSpPr>
              <p:cNvPr id="15" name="Google Shape;136;p24">
                <a:extLst>
                  <a:ext uri="{FF2B5EF4-FFF2-40B4-BE49-F238E27FC236}">
                    <a16:creationId xmlns:a16="http://schemas.microsoft.com/office/drawing/2014/main" id="{81F8B7B9-4D2C-CABA-62BE-20BAFBA57DBA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6"/>
                <a:chOff x="8031573" y="2063282"/>
                <a:chExt cx="273693" cy="620096"/>
              </a:xfrm>
            </p:grpSpPr>
            <p:sp>
              <p:nvSpPr>
                <p:cNvPr id="21" name="Google Shape;137;p24">
                  <a:extLst>
                    <a:ext uri="{FF2B5EF4-FFF2-40B4-BE49-F238E27FC236}">
                      <a16:creationId xmlns:a16="http://schemas.microsoft.com/office/drawing/2014/main" id="{FE57BDA2-A58B-7633-1463-813F6BD99DF8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38;p24">
                  <a:extLst>
                    <a:ext uri="{FF2B5EF4-FFF2-40B4-BE49-F238E27FC236}">
                      <a16:creationId xmlns:a16="http://schemas.microsoft.com/office/drawing/2014/main" id="{420E127C-8024-08E8-FF38-B7E1059D7011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39;p24">
                  <a:extLst>
                    <a:ext uri="{FF2B5EF4-FFF2-40B4-BE49-F238E27FC236}">
                      <a16:creationId xmlns:a16="http://schemas.microsoft.com/office/drawing/2014/main" id="{B9059315-7FEB-5BF5-CAD5-12FD49DB45AF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40;p24">
                  <a:extLst>
                    <a:ext uri="{FF2B5EF4-FFF2-40B4-BE49-F238E27FC236}">
                      <a16:creationId xmlns:a16="http://schemas.microsoft.com/office/drawing/2014/main" id="{AED13176-5494-A76A-F6C2-DECBC5ED4656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141;p24">
                <a:extLst>
                  <a:ext uri="{FF2B5EF4-FFF2-40B4-BE49-F238E27FC236}">
                    <a16:creationId xmlns:a16="http://schemas.microsoft.com/office/drawing/2014/main" id="{04E0DF94-2EA6-CE60-5713-BA18604A8A8E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6"/>
                <a:chOff x="8031573" y="2063282"/>
                <a:chExt cx="273693" cy="620096"/>
              </a:xfrm>
            </p:grpSpPr>
            <p:sp>
              <p:nvSpPr>
                <p:cNvPr id="17" name="Google Shape;142;p24">
                  <a:extLst>
                    <a:ext uri="{FF2B5EF4-FFF2-40B4-BE49-F238E27FC236}">
                      <a16:creationId xmlns:a16="http://schemas.microsoft.com/office/drawing/2014/main" id="{3D2B5F0E-FB92-8C63-BC13-C5A71415BCA4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43;p24">
                  <a:extLst>
                    <a:ext uri="{FF2B5EF4-FFF2-40B4-BE49-F238E27FC236}">
                      <a16:creationId xmlns:a16="http://schemas.microsoft.com/office/drawing/2014/main" id="{BA9A935D-8B2C-2D35-AC6F-92BF6D30F1B1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44;p24">
                  <a:extLst>
                    <a:ext uri="{FF2B5EF4-FFF2-40B4-BE49-F238E27FC236}">
                      <a16:creationId xmlns:a16="http://schemas.microsoft.com/office/drawing/2014/main" id="{A59A9F55-9FE9-478A-5418-9141F7BC8C20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45;p24">
                  <a:extLst>
                    <a:ext uri="{FF2B5EF4-FFF2-40B4-BE49-F238E27FC236}">
                      <a16:creationId xmlns:a16="http://schemas.microsoft.com/office/drawing/2014/main" id="{71F4F9F5-7210-BD29-A29F-C23D7DD76417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" name="Google Shape;146;p24">
            <a:extLst>
              <a:ext uri="{FF2B5EF4-FFF2-40B4-BE49-F238E27FC236}">
                <a16:creationId xmlns:a16="http://schemas.microsoft.com/office/drawing/2014/main" id="{2B043C6B-D7BA-3437-C948-423F5541FC53}"/>
              </a:ext>
            </a:extLst>
          </p:cNvPr>
          <p:cNvSpPr txBox="1">
            <a:spLocks noGrp="1"/>
          </p:cNvSpPr>
          <p:nvPr/>
        </p:nvSpPr>
        <p:spPr>
          <a:xfrm>
            <a:off x="8218492" y="53396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194E5-EC4D-321E-626D-DD234494DFF3}"/>
              </a:ext>
            </a:extLst>
          </p:cNvPr>
          <p:cNvSpPr txBox="1"/>
          <p:nvPr/>
        </p:nvSpPr>
        <p:spPr>
          <a:xfrm>
            <a:off x="690631" y="2205633"/>
            <a:ext cx="41901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Neuromorphic computing is an approach to computing that </a:t>
            </a:r>
            <a:r>
              <a:rPr lang="en-US" sz="1400" dirty="0">
                <a:solidFill>
                  <a:srgbClr val="0070C0"/>
                </a:solidFill>
              </a:rPr>
              <a:t>uses hardware and software inspired b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y the principles of the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human brain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sz="1400" dirty="0">
                <a:solidFill>
                  <a:srgbClr val="0070C0"/>
                </a:solidFill>
              </a:rPr>
              <a:t>goal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of neuromorphic computing is to develop computers that can perform </a:t>
            </a:r>
            <a:r>
              <a:rPr lang="en-US" sz="1400" dirty="0">
                <a:solidFill>
                  <a:srgbClr val="0070C0"/>
                </a:solidFill>
              </a:rPr>
              <a:t>complex tasks with energy efficiency and robustness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similar to that of biological neural networks.</a:t>
            </a: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Compared to traditional architecture, neuromorphic computing offers potential advantages </a:t>
            </a:r>
            <a:r>
              <a:rPr lang="en-US" sz="1400" dirty="0">
                <a:solidFill>
                  <a:srgbClr val="0070C0"/>
                </a:solidFill>
              </a:rPr>
              <a:t>such as lower power consumption, faster processing, and more efficient use of memory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546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B478-B8AE-88B4-11CA-CCDA9B53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3F9E2-B55E-7A59-20B4-D32F647D3703}"/>
              </a:ext>
            </a:extLst>
          </p:cNvPr>
          <p:cNvSpPr txBox="1"/>
          <p:nvPr/>
        </p:nvSpPr>
        <p:spPr>
          <a:xfrm>
            <a:off x="576775" y="1659988"/>
            <a:ext cx="421124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Neuromorphic computing can be implemented using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digital, analog, or mixed-signal circuits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, as well as with specialized hardware such as memristors.</a:t>
            </a:r>
          </a:p>
          <a:p>
            <a:pPr algn="just"/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Neuromorphic computing has potential applications in areas such as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machine learning, robotics, and brain-computer interfaces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The significance of neuromorphic computing lies in its potential to revolutionize computing by enabling machines to process information in ways that are more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natural and human-like.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600" dirty="0"/>
          </a:p>
          <a:p>
            <a:pPr algn="just"/>
            <a:endParaRPr lang="en-US" sz="1600" dirty="0"/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CFFBC1-3343-8AAD-1468-E07D7B5FE991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07991-33B4-858D-0264-26AA3196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662489"/>
            <a:ext cx="3966505" cy="488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2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29B4-7772-8496-85FF-4D1ACF31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Google Shape;175;p27">
            <a:extLst>
              <a:ext uri="{FF2B5EF4-FFF2-40B4-BE49-F238E27FC236}">
                <a16:creationId xmlns:a16="http://schemas.microsoft.com/office/drawing/2014/main" id="{30678DAE-C729-AA72-AD39-A8D450312A91}"/>
              </a:ext>
            </a:extLst>
          </p:cNvPr>
          <p:cNvSpPr txBox="1">
            <a:spLocks noGrp="1"/>
          </p:cNvSpPr>
          <p:nvPr/>
        </p:nvSpPr>
        <p:spPr>
          <a:xfrm>
            <a:off x="771426" y="2050358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5" name="Google Shape;176;p27">
            <a:extLst>
              <a:ext uri="{FF2B5EF4-FFF2-40B4-BE49-F238E27FC236}">
                <a16:creationId xmlns:a16="http://schemas.microsoft.com/office/drawing/2014/main" id="{ECBD08FE-C9CC-F066-84F9-0E77D82976BC}"/>
              </a:ext>
            </a:extLst>
          </p:cNvPr>
          <p:cNvSpPr txBox="1">
            <a:spLocks noGrp="1"/>
          </p:cNvSpPr>
          <p:nvPr/>
        </p:nvSpPr>
        <p:spPr>
          <a:xfrm>
            <a:off x="771426" y="2757758"/>
            <a:ext cx="7569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SNNs have a larger computational cost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Memory bottlenecks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Difficult to achieve parallelism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Idle power consumption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There is a growing need for </a:t>
            </a:r>
            <a:r>
              <a:rPr lang="en" b="1" dirty="0">
                <a:solidFill>
                  <a:srgbClr val="0070C0"/>
                </a:solidFill>
              </a:rPr>
              <a:t>specialised architectures </a:t>
            </a:r>
            <a:r>
              <a:rPr lang="en" b="1" dirty="0"/>
              <a:t>purpose-built </a:t>
            </a:r>
            <a:r>
              <a:rPr lang="en" b="1" dirty="0">
                <a:solidFill>
                  <a:srgbClr val="0070C0"/>
                </a:solidFill>
              </a:rPr>
              <a:t>for SNNs </a:t>
            </a:r>
            <a:r>
              <a:rPr lang="en" b="1" dirty="0"/>
              <a:t>that are </a:t>
            </a:r>
            <a:r>
              <a:rPr lang="en" b="1" dirty="0">
                <a:solidFill>
                  <a:srgbClr val="0070C0"/>
                </a:solidFill>
              </a:rPr>
              <a:t>scalable</a:t>
            </a:r>
            <a:r>
              <a:rPr lang="en" b="1" dirty="0"/>
              <a:t> and </a:t>
            </a:r>
            <a:r>
              <a:rPr lang="en" b="1" dirty="0">
                <a:solidFill>
                  <a:srgbClr val="0070C0"/>
                </a:solidFill>
              </a:rPr>
              <a:t>configurable</a:t>
            </a:r>
            <a:endParaRPr b="1" dirty="0">
              <a:solidFill>
                <a:srgbClr val="0070C0"/>
              </a:solidFill>
            </a:endParaRPr>
          </a:p>
        </p:txBody>
      </p:sp>
      <p:sp>
        <p:nvSpPr>
          <p:cNvPr id="6" name="Google Shape;177;p27">
            <a:extLst>
              <a:ext uri="{FF2B5EF4-FFF2-40B4-BE49-F238E27FC236}">
                <a16:creationId xmlns:a16="http://schemas.microsoft.com/office/drawing/2014/main" id="{29A1E6D2-62A1-1D1D-1AFD-FF7EABEFE87F}"/>
              </a:ext>
            </a:extLst>
          </p:cNvPr>
          <p:cNvSpPr txBox="1">
            <a:spLocks noGrp="1"/>
          </p:cNvSpPr>
          <p:nvPr/>
        </p:nvSpPr>
        <p:spPr>
          <a:xfrm>
            <a:off x="8613110" y="62652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grpSp>
        <p:nvGrpSpPr>
          <p:cNvPr id="7" name="Google Shape;178;p27">
            <a:extLst>
              <a:ext uri="{FF2B5EF4-FFF2-40B4-BE49-F238E27FC236}">
                <a16:creationId xmlns:a16="http://schemas.microsoft.com/office/drawing/2014/main" id="{53B0C327-A07A-C852-593C-11662C87FEFE}"/>
              </a:ext>
            </a:extLst>
          </p:cNvPr>
          <p:cNvGrpSpPr/>
          <p:nvPr/>
        </p:nvGrpSpPr>
        <p:grpSpPr>
          <a:xfrm>
            <a:off x="5416676" y="2767881"/>
            <a:ext cx="2257887" cy="2147317"/>
            <a:chOff x="5131554" y="811871"/>
            <a:chExt cx="2560834" cy="2435429"/>
          </a:xfrm>
        </p:grpSpPr>
        <p:sp>
          <p:nvSpPr>
            <p:cNvPr id="8" name="Google Shape;179;p27">
              <a:extLst>
                <a:ext uri="{FF2B5EF4-FFF2-40B4-BE49-F238E27FC236}">
                  <a16:creationId xmlns:a16="http://schemas.microsoft.com/office/drawing/2014/main" id="{2534F294-EEB7-4F58-5A10-28954FAFA1B4}"/>
                </a:ext>
              </a:extLst>
            </p:cNvPr>
            <p:cNvSpPr/>
            <p:nvPr/>
          </p:nvSpPr>
          <p:spPr>
            <a:xfrm>
              <a:off x="5131554" y="811871"/>
              <a:ext cx="2530905" cy="2435429"/>
            </a:xfrm>
            <a:custGeom>
              <a:avLst/>
              <a:gdLst/>
              <a:ahLst/>
              <a:cxnLst/>
              <a:rect l="l" t="t" r="r" b="b"/>
              <a:pathLst>
                <a:path w="14712" h="14157" extrusionOk="0">
                  <a:moveTo>
                    <a:pt x="7637" y="1"/>
                  </a:moveTo>
                  <a:cubicBezTo>
                    <a:pt x="4772" y="1"/>
                    <a:pt x="2192" y="1728"/>
                    <a:pt x="1096" y="4371"/>
                  </a:cubicBezTo>
                  <a:cubicBezTo>
                    <a:pt x="0" y="7013"/>
                    <a:pt x="611" y="10058"/>
                    <a:pt x="2629" y="12084"/>
                  </a:cubicBezTo>
                  <a:cubicBezTo>
                    <a:pt x="3983" y="13438"/>
                    <a:pt x="5793" y="14156"/>
                    <a:pt x="7634" y="14156"/>
                  </a:cubicBezTo>
                  <a:cubicBezTo>
                    <a:pt x="8546" y="14156"/>
                    <a:pt x="9466" y="13980"/>
                    <a:pt x="10342" y="13617"/>
                  </a:cubicBezTo>
                  <a:cubicBezTo>
                    <a:pt x="12985" y="12521"/>
                    <a:pt x="14712" y="9940"/>
                    <a:pt x="14712" y="7083"/>
                  </a:cubicBezTo>
                  <a:cubicBezTo>
                    <a:pt x="14712" y="3171"/>
                    <a:pt x="11542" y="8"/>
                    <a:pt x="7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0;p27">
              <a:extLst>
                <a:ext uri="{FF2B5EF4-FFF2-40B4-BE49-F238E27FC236}">
                  <a16:creationId xmlns:a16="http://schemas.microsoft.com/office/drawing/2014/main" id="{43335A05-5C36-1A48-C353-4E6F63BD2A28}"/>
                </a:ext>
              </a:extLst>
            </p:cNvPr>
            <p:cNvSpPr/>
            <p:nvPr/>
          </p:nvSpPr>
          <p:spPr>
            <a:xfrm>
              <a:off x="5223418" y="892381"/>
              <a:ext cx="2468970" cy="2275265"/>
            </a:xfrm>
            <a:custGeom>
              <a:avLst/>
              <a:gdLst/>
              <a:ahLst/>
              <a:cxnLst/>
              <a:rect l="l" t="t" r="r" b="b"/>
              <a:pathLst>
                <a:path w="14352" h="13226" extrusionOk="0">
                  <a:moveTo>
                    <a:pt x="7099" y="0"/>
                  </a:moveTo>
                  <a:cubicBezTo>
                    <a:pt x="6251" y="0"/>
                    <a:pt x="5393" y="163"/>
                    <a:pt x="4571" y="504"/>
                  </a:cubicBezTo>
                  <a:cubicBezTo>
                    <a:pt x="1658" y="1711"/>
                    <a:pt x="0" y="4811"/>
                    <a:pt x="618" y="7905"/>
                  </a:cubicBezTo>
                  <a:cubicBezTo>
                    <a:pt x="1228" y="10998"/>
                    <a:pt x="3947" y="13225"/>
                    <a:pt x="7103" y="13225"/>
                  </a:cubicBezTo>
                  <a:cubicBezTo>
                    <a:pt x="7111" y="13225"/>
                    <a:pt x="7120" y="13225"/>
                    <a:pt x="7129" y="13225"/>
                  </a:cubicBezTo>
                  <a:cubicBezTo>
                    <a:pt x="8874" y="13225"/>
                    <a:pt x="10542" y="12525"/>
                    <a:pt x="11778" y="11290"/>
                  </a:cubicBezTo>
                  <a:cubicBezTo>
                    <a:pt x="14011" y="9056"/>
                    <a:pt x="14351" y="5560"/>
                    <a:pt x="12603" y="2939"/>
                  </a:cubicBezTo>
                  <a:cubicBezTo>
                    <a:pt x="11344" y="1057"/>
                    <a:pt x="9255" y="0"/>
                    <a:pt x="7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1;p27">
              <a:extLst>
                <a:ext uri="{FF2B5EF4-FFF2-40B4-BE49-F238E27FC236}">
                  <a16:creationId xmlns:a16="http://schemas.microsoft.com/office/drawing/2014/main" id="{CC32CD66-EC70-667D-E02C-527FD2142550}"/>
                </a:ext>
              </a:extLst>
            </p:cNvPr>
            <p:cNvSpPr/>
            <p:nvPr/>
          </p:nvSpPr>
          <p:spPr>
            <a:xfrm>
              <a:off x="5982241" y="1198594"/>
              <a:ext cx="925004" cy="1662323"/>
            </a:xfrm>
            <a:custGeom>
              <a:avLst/>
              <a:gdLst/>
              <a:ahLst/>
              <a:cxnLst/>
              <a:rect l="l" t="t" r="r" b="b"/>
              <a:pathLst>
                <a:path w="5377" h="9663" extrusionOk="0">
                  <a:moveTo>
                    <a:pt x="2588" y="0"/>
                  </a:moveTo>
                  <a:cubicBezTo>
                    <a:pt x="812" y="0"/>
                    <a:pt x="1" y="1048"/>
                    <a:pt x="1" y="1755"/>
                  </a:cubicBezTo>
                  <a:cubicBezTo>
                    <a:pt x="1" y="2268"/>
                    <a:pt x="438" y="2504"/>
                    <a:pt x="791" y="2504"/>
                  </a:cubicBezTo>
                  <a:cubicBezTo>
                    <a:pt x="1499" y="2504"/>
                    <a:pt x="1208" y="1492"/>
                    <a:pt x="2546" y="1492"/>
                  </a:cubicBezTo>
                  <a:cubicBezTo>
                    <a:pt x="3205" y="1492"/>
                    <a:pt x="3725" y="1776"/>
                    <a:pt x="3725" y="2386"/>
                  </a:cubicBezTo>
                  <a:cubicBezTo>
                    <a:pt x="3725" y="3094"/>
                    <a:pt x="2990" y="3503"/>
                    <a:pt x="2560" y="3871"/>
                  </a:cubicBezTo>
                  <a:cubicBezTo>
                    <a:pt x="2179" y="4197"/>
                    <a:pt x="1679" y="4738"/>
                    <a:pt x="1679" y="5861"/>
                  </a:cubicBezTo>
                  <a:cubicBezTo>
                    <a:pt x="1679" y="6541"/>
                    <a:pt x="1860" y="6742"/>
                    <a:pt x="2401" y="6742"/>
                  </a:cubicBezTo>
                  <a:cubicBezTo>
                    <a:pt x="3046" y="6742"/>
                    <a:pt x="3177" y="6451"/>
                    <a:pt x="3177" y="6201"/>
                  </a:cubicBezTo>
                  <a:cubicBezTo>
                    <a:pt x="3177" y="5515"/>
                    <a:pt x="3184" y="5126"/>
                    <a:pt x="3906" y="4564"/>
                  </a:cubicBezTo>
                  <a:cubicBezTo>
                    <a:pt x="4266" y="4287"/>
                    <a:pt x="5376" y="3406"/>
                    <a:pt x="5376" y="2164"/>
                  </a:cubicBezTo>
                  <a:cubicBezTo>
                    <a:pt x="5376" y="930"/>
                    <a:pt x="4266" y="0"/>
                    <a:pt x="2588" y="0"/>
                  </a:cubicBezTo>
                  <a:close/>
                  <a:moveTo>
                    <a:pt x="2414" y="7644"/>
                  </a:moveTo>
                  <a:cubicBezTo>
                    <a:pt x="1860" y="7644"/>
                    <a:pt x="1402" y="8095"/>
                    <a:pt x="1402" y="8657"/>
                  </a:cubicBezTo>
                  <a:cubicBezTo>
                    <a:pt x="1402" y="9212"/>
                    <a:pt x="1860" y="9662"/>
                    <a:pt x="2414" y="9662"/>
                  </a:cubicBezTo>
                  <a:cubicBezTo>
                    <a:pt x="2969" y="9655"/>
                    <a:pt x="3420" y="9212"/>
                    <a:pt x="3427" y="8657"/>
                  </a:cubicBezTo>
                  <a:cubicBezTo>
                    <a:pt x="3420" y="8102"/>
                    <a:pt x="2969" y="7651"/>
                    <a:pt x="2414" y="7644"/>
                  </a:cubicBezTo>
                  <a:close/>
                </a:path>
              </a:pathLst>
            </a:custGeom>
            <a:solidFill>
              <a:srgbClr val="000000">
                <a:alpha val="3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296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1064-4444-ECED-A706-15865326D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A7A3E-5F7D-1011-1AF0-CBA14DA4DFE1}"/>
              </a:ext>
            </a:extLst>
          </p:cNvPr>
          <p:cNvSpPr/>
          <p:nvPr/>
        </p:nvSpPr>
        <p:spPr>
          <a:xfrm>
            <a:off x="7856220" y="4739640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5126B-9EE8-CF16-7E61-03608E785131}"/>
              </a:ext>
            </a:extLst>
          </p:cNvPr>
          <p:cNvSpPr txBox="1"/>
          <p:nvPr/>
        </p:nvSpPr>
        <p:spPr>
          <a:xfrm>
            <a:off x="323529" y="2482646"/>
            <a:ext cx="59328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The aim of our research is to develop a </a:t>
            </a:r>
            <a:r>
              <a:rPr lang="en-US" sz="1400" dirty="0">
                <a:solidFill>
                  <a:srgbClr val="0070C0"/>
                </a:solidFill>
              </a:rPr>
              <a:t>configurable neuromorphic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processor architecture for </a:t>
            </a:r>
            <a:r>
              <a:rPr lang="en-US" sz="1400" dirty="0">
                <a:solidFill>
                  <a:srgbClr val="0070C0"/>
                </a:solidFill>
              </a:rPr>
              <a:t>spiking neural networks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that uses the </a:t>
            </a:r>
            <a:r>
              <a:rPr lang="en-US" sz="1400" dirty="0">
                <a:solidFill>
                  <a:srgbClr val="0070C0"/>
                </a:solidFill>
              </a:rPr>
              <a:t>RISC-V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i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nstruction set architecture, and to demonstrate that architecture is both </a:t>
            </a:r>
            <a:r>
              <a:rPr lang="en-US" sz="1400" dirty="0">
                <a:solidFill>
                  <a:srgbClr val="0070C0"/>
                </a:solidFill>
              </a:rPr>
              <a:t>high-performing and low-power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, making it an attractive solution for a range of applications.</a:t>
            </a:r>
          </a:p>
        </p:txBody>
      </p:sp>
      <p:pic>
        <p:nvPicPr>
          <p:cNvPr id="6" name="Picture 2" descr="Aim - Free marketing icons">
            <a:extLst>
              <a:ext uri="{FF2B5EF4-FFF2-40B4-BE49-F238E27FC236}">
                <a16:creationId xmlns:a16="http://schemas.microsoft.com/office/drawing/2014/main" id="{5C15A943-A649-0ADF-752E-105D56D4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96" y="1949333"/>
            <a:ext cx="1892046" cy="189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6910285-0159-7004-AE4F-5454DE0E7A40}"/>
              </a:ext>
            </a:extLst>
          </p:cNvPr>
          <p:cNvGrpSpPr/>
          <p:nvPr/>
        </p:nvGrpSpPr>
        <p:grpSpPr>
          <a:xfrm>
            <a:off x="755576" y="4529717"/>
            <a:ext cx="1865816" cy="1927552"/>
            <a:chOff x="548226" y="342079"/>
            <a:chExt cx="5440770" cy="6257605"/>
          </a:xfrm>
          <a:solidFill>
            <a:schemeClr val="accent4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CDFF70-4A00-AD5C-01CD-7619BAC006E4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67E742-51A1-54F5-0B38-0D9258D6D996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F80E051-B5C6-0E57-0CFB-1A519B24433E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29CB1A8-7016-3F1E-2850-0ABD26CE0B64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8E9D30D-6BA8-1E85-20E9-6F077F97A794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CF3501-9C21-E587-D802-4592B7DA91EF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4CFF316-0F80-7B40-0166-547C0425A7A4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6C635B6-DA86-DFF2-CF2B-A0F54539926A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2CFBD55-9939-06D2-A6BD-685F10E91FF4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EF4890-E2B7-828E-0B54-3D261CE2D427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9759B9-77DA-D30A-C30C-7502645B38F6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5EDA83-2DAD-01BB-A9EB-9F6BAE512CC1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EF45467-1172-6057-AFFE-ABF18C8ABDF2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A422550-BF85-4B3A-0EE5-BE8D63DD2A8E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7B0292B-2929-0BE4-B3E5-C9AECAD4096F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BA4B73C-C324-524B-97DD-87BF1C5C2039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E9510E5-FCBE-C42C-82B4-E544D9A5FC16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D870D9-2B15-2EC2-70E6-C34E8853E20C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011331E-D2B6-EF3F-C2D9-72E85EB7DFAC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4F4EC1-B6F1-2872-4166-878D6AA6DF95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AFDF922-0936-1F26-AED7-D1D635E1CFD3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9F8E3AF-6CDF-6C71-D056-F8F3EE496807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21A7696-6C68-BD26-4766-3F51D32FE3D9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0B484F4-6ED8-3218-CE77-2BC4E0DB3FDE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42D6A19-10DA-0166-587E-2F3F6140A05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3A6A42-56E9-584E-E76C-19AE877AA739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356FFB3-F93A-77D5-ECC1-F30C03FCF7C4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90823FE-7888-A1D9-7374-B3403753F5DF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F31245F-1A48-25DE-696F-6963BA12FE8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842AD66-618D-A942-9097-4B0032D29686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B657575-C521-54D0-35D8-585C48BFB948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EE7011D-5FD4-EEFC-4E00-08336453A56B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26AE02E-8F6D-9515-52B2-E1E3EF0310C5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90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B731-341C-1EE5-5E94-974D6AD7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0" name="Oval 17">
            <a:extLst>
              <a:ext uri="{FF2B5EF4-FFF2-40B4-BE49-F238E27FC236}">
                <a16:creationId xmlns:a16="http://schemas.microsoft.com/office/drawing/2014/main" id="{A49D9AC7-A42D-EE2B-0837-0B27E29F823C}"/>
              </a:ext>
            </a:extLst>
          </p:cNvPr>
          <p:cNvSpPr/>
          <p:nvPr/>
        </p:nvSpPr>
        <p:spPr>
          <a:xfrm>
            <a:off x="4116361" y="3485942"/>
            <a:ext cx="524545" cy="952206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A3F9CF-A1A9-45B4-7F3D-14B422643B43}"/>
              </a:ext>
            </a:extLst>
          </p:cNvPr>
          <p:cNvGrpSpPr/>
          <p:nvPr/>
        </p:nvGrpSpPr>
        <p:grpSpPr>
          <a:xfrm>
            <a:off x="3727378" y="4296327"/>
            <a:ext cx="1260086" cy="1271914"/>
            <a:chOff x="3356566" y="4029294"/>
            <a:chExt cx="1990240" cy="2077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7E6891-D258-21F6-5253-38581092BBC5}"/>
                </a:ext>
              </a:extLst>
            </p:cNvPr>
            <p:cNvGrpSpPr/>
            <p:nvPr/>
          </p:nvGrpSpPr>
          <p:grpSpPr>
            <a:xfrm>
              <a:off x="3356566" y="4766262"/>
              <a:ext cx="1990240" cy="1340848"/>
              <a:chOff x="-548507" y="477868"/>
              <a:chExt cx="11570449" cy="6357177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338F227-5FCE-4C9F-73DE-B2788536DD1C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EE2A24B-DEE4-7A7B-2588-DA68E510232A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7E1F976-D1E2-BA4D-FAE1-4F0667508736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75ABE6C-3975-5456-4734-6974D2D60A0A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A757957-B343-3E12-2B04-E9E950985A8A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BDB1313-0E7F-8EC9-B739-E6686D561F9A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0A6AC094-6938-8823-2028-E3A1186465AB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BA7CB19D-E16B-AFB5-96AF-5ABCC0026ADC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9088677-DDBC-09E6-E6B2-48BAB45CEE76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209C5AD3-C12C-81D6-9445-B6CDF3517C98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7D4E83E4-13F8-7FDE-7162-3E504B2F182D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BC2A18F-E48B-996D-C3D1-8C50A077C3CE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FD4788-D4A8-B3C4-7709-90E11577BDEF}"/>
                </a:ext>
              </a:extLst>
            </p:cNvPr>
            <p:cNvSpPr/>
            <p:nvPr/>
          </p:nvSpPr>
          <p:spPr>
            <a:xfrm>
              <a:off x="3647069" y="4860683"/>
              <a:ext cx="1403023" cy="107248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자유형: 도형 56">
              <a:extLst>
                <a:ext uri="{FF2B5EF4-FFF2-40B4-BE49-F238E27FC236}">
                  <a16:creationId xmlns:a16="http://schemas.microsoft.com/office/drawing/2014/main" id="{E7F4E256-44E8-F91E-A40B-7C87E214CC07}"/>
                </a:ext>
              </a:extLst>
            </p:cNvPr>
            <p:cNvSpPr/>
            <p:nvPr/>
          </p:nvSpPr>
          <p:spPr>
            <a:xfrm>
              <a:off x="3626065" y="4377215"/>
              <a:ext cx="1424028" cy="1435934"/>
            </a:xfrm>
            <a:custGeom>
              <a:avLst/>
              <a:gdLst>
                <a:gd name="connsiteX0" fmla="*/ 1105472 w 2315872"/>
                <a:gd name="connsiteY0" fmla="*/ 0 h 2531903"/>
                <a:gd name="connsiteX1" fmla="*/ 1303018 w 2315872"/>
                <a:gd name="connsiteY1" fmla="*/ 0 h 2531903"/>
                <a:gd name="connsiteX2" fmla="*/ 1461252 w 2315872"/>
                <a:gd name="connsiteY2" fmla="*/ 853676 h 2531903"/>
                <a:gd name="connsiteX3" fmla="*/ 1468099 w 2315872"/>
                <a:gd name="connsiteY3" fmla="*/ 875733 h 2531903"/>
                <a:gd name="connsiteX4" fmla="*/ 1481512 w 2315872"/>
                <a:gd name="connsiteY4" fmla="*/ 874451 h 2531903"/>
                <a:gd name="connsiteX5" fmla="*/ 1693009 w 2315872"/>
                <a:gd name="connsiteY5" fmla="*/ 951693 h 2531903"/>
                <a:gd name="connsiteX6" fmla="*/ 1778864 w 2315872"/>
                <a:gd name="connsiteY6" fmla="*/ 939250 h 2531903"/>
                <a:gd name="connsiteX7" fmla="*/ 1937868 w 2315872"/>
                <a:gd name="connsiteY7" fmla="*/ 980789 h 2531903"/>
                <a:gd name="connsiteX8" fmla="*/ 2073680 w 2315872"/>
                <a:gd name="connsiteY8" fmla="*/ 951181 h 2531903"/>
                <a:gd name="connsiteX9" fmla="*/ 2306734 w 2315872"/>
                <a:gd name="connsiteY9" fmla="*/ 1049617 h 2531903"/>
                <a:gd name="connsiteX10" fmla="*/ 2315872 w 2315872"/>
                <a:gd name="connsiteY10" fmla="*/ 2531903 h 2531903"/>
                <a:gd name="connsiteX11" fmla="*/ 0 w 2315872"/>
                <a:gd name="connsiteY11" fmla="*/ 2527276 h 2531903"/>
                <a:gd name="connsiteX12" fmla="*/ 0 w 2315872"/>
                <a:gd name="connsiteY12" fmla="*/ 1366197 h 2531903"/>
                <a:gd name="connsiteX13" fmla="*/ 9341 w 2315872"/>
                <a:gd name="connsiteY13" fmla="*/ 1367196 h 2531903"/>
                <a:gd name="connsiteX14" fmla="*/ 318333 w 2315872"/>
                <a:gd name="connsiteY14" fmla="*/ 1139063 h 2531903"/>
                <a:gd name="connsiteX15" fmla="*/ 343347 w 2315872"/>
                <a:gd name="connsiteY15" fmla="*/ 1141452 h 2531903"/>
                <a:gd name="connsiteX16" fmla="*/ 335416 w 2315872"/>
                <a:gd name="connsiteY16" fmla="*/ 1077386 h 2531903"/>
                <a:gd name="connsiteX17" fmla="*/ 655539 w 2315872"/>
                <a:gd name="connsiteY17" fmla="*/ 773978 h 2531903"/>
                <a:gd name="connsiteX18" fmla="*/ 750325 w 2315872"/>
                <a:gd name="connsiteY18" fmla="*/ 787508 h 2531903"/>
                <a:gd name="connsiteX19" fmla="*/ 829107 w 2315872"/>
                <a:gd name="connsiteY19" fmla="*/ 760300 h 2531903"/>
                <a:gd name="connsiteX20" fmla="*/ 954349 w 2315872"/>
                <a:gd name="connsiteY20" fmla="*/ 646554 h 2531903"/>
                <a:gd name="connsiteX21" fmla="*/ 988090 w 2315872"/>
                <a:gd name="connsiteY21" fmla="*/ 633279 h 25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15872" h="2531903">
                  <a:moveTo>
                    <a:pt x="1105472" y="0"/>
                  </a:moveTo>
                  <a:lnTo>
                    <a:pt x="1303018" y="0"/>
                  </a:lnTo>
                  <a:lnTo>
                    <a:pt x="1461252" y="853676"/>
                  </a:lnTo>
                  <a:lnTo>
                    <a:pt x="1468099" y="875733"/>
                  </a:lnTo>
                  <a:lnTo>
                    <a:pt x="1481512" y="874451"/>
                  </a:lnTo>
                  <a:cubicBezTo>
                    <a:pt x="1562957" y="874451"/>
                    <a:pt x="1637299" y="903278"/>
                    <a:pt x="1693009" y="951693"/>
                  </a:cubicBezTo>
                  <a:cubicBezTo>
                    <a:pt x="1720087" y="943127"/>
                    <a:pt x="1748998" y="939250"/>
                    <a:pt x="1778864" y="939250"/>
                  </a:cubicBezTo>
                  <a:cubicBezTo>
                    <a:pt x="1837001" y="939250"/>
                    <a:pt x="1891518" y="953939"/>
                    <a:pt x="1937868" y="980789"/>
                  </a:cubicBezTo>
                  <a:cubicBezTo>
                    <a:pt x="1978812" y="961490"/>
                    <a:pt x="2024976" y="951181"/>
                    <a:pt x="2073680" y="951181"/>
                  </a:cubicBezTo>
                  <a:cubicBezTo>
                    <a:pt x="2166341" y="951181"/>
                    <a:pt x="2249809" y="988495"/>
                    <a:pt x="2306734" y="1049617"/>
                  </a:cubicBezTo>
                  <a:lnTo>
                    <a:pt x="2315872" y="2531903"/>
                  </a:lnTo>
                  <a:lnTo>
                    <a:pt x="0" y="2527276"/>
                  </a:lnTo>
                  <a:lnTo>
                    <a:pt x="0" y="1366197"/>
                  </a:lnTo>
                  <a:lnTo>
                    <a:pt x="9341" y="1367196"/>
                  </a:lnTo>
                  <a:cubicBezTo>
                    <a:pt x="43658" y="1235892"/>
                    <a:pt x="169064" y="1139063"/>
                    <a:pt x="318333" y="1139063"/>
                  </a:cubicBezTo>
                  <a:cubicBezTo>
                    <a:pt x="326787" y="1139063"/>
                    <a:pt x="335166" y="1139373"/>
                    <a:pt x="343347" y="1141452"/>
                  </a:cubicBezTo>
                  <a:cubicBezTo>
                    <a:pt x="337896" y="1120918"/>
                    <a:pt x="335416" y="1099426"/>
                    <a:pt x="335416" y="1077386"/>
                  </a:cubicBezTo>
                  <a:cubicBezTo>
                    <a:pt x="335416" y="909819"/>
                    <a:pt x="478741" y="773978"/>
                    <a:pt x="655539" y="773978"/>
                  </a:cubicBezTo>
                  <a:cubicBezTo>
                    <a:pt x="688541" y="773978"/>
                    <a:pt x="720376" y="778711"/>
                    <a:pt x="750325" y="787508"/>
                  </a:cubicBezTo>
                  <a:lnTo>
                    <a:pt x="829107" y="760300"/>
                  </a:lnTo>
                  <a:cubicBezTo>
                    <a:pt x="861027" y="713053"/>
                    <a:pt x="904014" y="673898"/>
                    <a:pt x="954349" y="646554"/>
                  </a:cubicBezTo>
                  <a:lnTo>
                    <a:pt x="988090" y="633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9" name="자유형: 도형 55">
              <a:extLst>
                <a:ext uri="{FF2B5EF4-FFF2-40B4-BE49-F238E27FC236}">
                  <a16:creationId xmlns:a16="http://schemas.microsoft.com/office/drawing/2014/main" id="{A2BB0299-D2BE-1277-62A0-C54910024C9B}"/>
                </a:ext>
              </a:extLst>
            </p:cNvPr>
            <p:cNvSpPr/>
            <p:nvPr/>
          </p:nvSpPr>
          <p:spPr>
            <a:xfrm>
              <a:off x="3632502" y="4029294"/>
              <a:ext cx="1424029" cy="1777970"/>
            </a:xfrm>
            <a:custGeom>
              <a:avLst/>
              <a:gdLst>
                <a:gd name="connsiteX0" fmla="*/ 1150510 w 2306734"/>
                <a:gd name="connsiteY0" fmla="*/ 0 h 2545135"/>
                <a:gd name="connsiteX1" fmla="*/ 1257994 w 2306734"/>
                <a:gd name="connsiteY1" fmla="*/ 0 h 2545135"/>
                <a:gd name="connsiteX2" fmla="*/ 1369590 w 2306734"/>
                <a:gd name="connsiteY2" fmla="*/ 1306465 h 2545135"/>
                <a:gd name="connsiteX3" fmla="*/ 1407581 w 2306734"/>
                <a:gd name="connsiteY3" fmla="*/ 1350335 h 2545135"/>
                <a:gd name="connsiteX4" fmla="*/ 1624338 w 2306734"/>
                <a:gd name="connsiteY4" fmla="*/ 1503312 h 2545135"/>
                <a:gd name="connsiteX5" fmla="*/ 1733275 w 2306734"/>
                <a:gd name="connsiteY5" fmla="*/ 1482313 h 2545135"/>
                <a:gd name="connsiteX6" fmla="*/ 1820687 w 2306734"/>
                <a:gd name="connsiteY6" fmla="*/ 1496631 h 2545135"/>
                <a:gd name="connsiteX7" fmla="*/ 2109550 w 2306734"/>
                <a:gd name="connsiteY7" fmla="*/ 1281367 h 2545135"/>
                <a:gd name="connsiteX8" fmla="*/ 2306734 w 2306734"/>
                <a:gd name="connsiteY8" fmla="*/ 1357093 h 2545135"/>
                <a:gd name="connsiteX9" fmla="*/ 2306734 w 2306734"/>
                <a:gd name="connsiteY9" fmla="*/ 2545135 h 2545135"/>
                <a:gd name="connsiteX10" fmla="*/ 0 w 2306734"/>
                <a:gd name="connsiteY10" fmla="*/ 2545135 h 2545135"/>
                <a:gd name="connsiteX11" fmla="*/ 0 w 2306734"/>
                <a:gd name="connsiteY11" fmla="*/ 1864764 h 2545135"/>
                <a:gd name="connsiteX12" fmla="*/ 210730 w 2306734"/>
                <a:gd name="connsiteY12" fmla="*/ 1778935 h 2545135"/>
                <a:gd name="connsiteX13" fmla="*/ 346789 w 2306734"/>
                <a:gd name="connsiteY13" fmla="*/ 1812526 h 2545135"/>
                <a:gd name="connsiteX14" fmla="*/ 539025 w 2306734"/>
                <a:gd name="connsiteY14" fmla="*/ 1602716 h 2545135"/>
                <a:gd name="connsiteX15" fmla="*/ 836862 w 2306734"/>
                <a:gd name="connsiteY15" fmla="*/ 1354583 h 2545135"/>
                <a:gd name="connsiteX16" fmla="*/ 861940 w 2306734"/>
                <a:gd name="connsiteY16" fmla="*/ 1358186 h 2545135"/>
                <a:gd name="connsiteX17" fmla="*/ 866201 w 2306734"/>
                <a:gd name="connsiteY17" fmla="*/ 1350335 h 2545135"/>
                <a:gd name="connsiteX18" fmla="*/ 981290 w 2306734"/>
                <a:gd name="connsiteY18" fmla="*/ 1245810 h 2545135"/>
                <a:gd name="connsiteX19" fmla="*/ 1046280 w 2306734"/>
                <a:gd name="connsiteY19" fmla="*/ 1220240 h 254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06734" h="2545135">
                  <a:moveTo>
                    <a:pt x="1150510" y="0"/>
                  </a:moveTo>
                  <a:lnTo>
                    <a:pt x="1257994" y="0"/>
                  </a:lnTo>
                  <a:lnTo>
                    <a:pt x="1369590" y="1306465"/>
                  </a:lnTo>
                  <a:lnTo>
                    <a:pt x="1407581" y="1350335"/>
                  </a:lnTo>
                  <a:cubicBezTo>
                    <a:pt x="1543841" y="1383039"/>
                    <a:pt x="1561230" y="1415744"/>
                    <a:pt x="1624338" y="1503312"/>
                  </a:cubicBezTo>
                  <a:cubicBezTo>
                    <a:pt x="1657942" y="1489486"/>
                    <a:pt x="1694771" y="1482313"/>
                    <a:pt x="1733275" y="1482313"/>
                  </a:cubicBezTo>
                  <a:cubicBezTo>
                    <a:pt x="1763818" y="1482313"/>
                    <a:pt x="1793307" y="1486827"/>
                    <a:pt x="1820687" y="1496631"/>
                  </a:cubicBezTo>
                  <a:cubicBezTo>
                    <a:pt x="1857174" y="1371843"/>
                    <a:pt x="1972797" y="1281367"/>
                    <a:pt x="2109550" y="1281367"/>
                  </a:cubicBezTo>
                  <a:cubicBezTo>
                    <a:pt x="2185561" y="1281367"/>
                    <a:pt x="2255041" y="1309319"/>
                    <a:pt x="2306734" y="1357093"/>
                  </a:cubicBezTo>
                  <a:lnTo>
                    <a:pt x="2306734" y="2545135"/>
                  </a:lnTo>
                  <a:lnTo>
                    <a:pt x="0" y="2545135"/>
                  </a:lnTo>
                  <a:lnTo>
                    <a:pt x="0" y="1864764"/>
                  </a:lnTo>
                  <a:cubicBezTo>
                    <a:pt x="54196" y="1811523"/>
                    <a:pt x="128658" y="1778935"/>
                    <a:pt x="210730" y="1778935"/>
                  </a:cubicBezTo>
                  <a:cubicBezTo>
                    <a:pt x="259882" y="1778935"/>
                    <a:pt x="306307" y="1790624"/>
                    <a:pt x="346789" y="1812526"/>
                  </a:cubicBezTo>
                  <a:cubicBezTo>
                    <a:pt x="369874" y="1713549"/>
                    <a:pt x="443556" y="1634731"/>
                    <a:pt x="539025" y="1602716"/>
                  </a:cubicBezTo>
                  <a:cubicBezTo>
                    <a:pt x="564520" y="1461492"/>
                    <a:pt x="688206" y="1354583"/>
                    <a:pt x="836862" y="1354583"/>
                  </a:cubicBezTo>
                  <a:lnTo>
                    <a:pt x="861940" y="1358186"/>
                  </a:lnTo>
                  <a:lnTo>
                    <a:pt x="866201" y="1350335"/>
                  </a:lnTo>
                  <a:cubicBezTo>
                    <a:pt x="895533" y="1306918"/>
                    <a:pt x="935036" y="1270937"/>
                    <a:pt x="981290" y="1245810"/>
                  </a:cubicBezTo>
                  <a:lnTo>
                    <a:pt x="1046280" y="122024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C7881D-D086-5299-0937-4318923F2739}"/>
                </a:ext>
              </a:extLst>
            </p:cNvPr>
            <p:cNvSpPr txBox="1"/>
            <p:nvPr/>
          </p:nvSpPr>
          <p:spPr>
            <a:xfrm>
              <a:off x="3944032" y="5171897"/>
              <a:ext cx="817578" cy="507831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GO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F5D6301-9480-3880-EB79-B9AB65A353DC}"/>
              </a:ext>
            </a:extLst>
          </p:cNvPr>
          <p:cNvSpPr txBox="1">
            <a:spLocks/>
          </p:cNvSpPr>
          <p:nvPr/>
        </p:nvSpPr>
        <p:spPr>
          <a:xfrm>
            <a:off x="1851005" y="3488686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6270A-1C52-6554-004A-041FDDB9B57E}"/>
              </a:ext>
            </a:extLst>
          </p:cNvPr>
          <p:cNvSpPr/>
          <p:nvPr/>
        </p:nvSpPr>
        <p:spPr>
          <a:xfrm>
            <a:off x="5946858" y="3002849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116E33-2E5F-45BB-3835-798AD5471697}"/>
              </a:ext>
            </a:extLst>
          </p:cNvPr>
          <p:cNvGrpSpPr/>
          <p:nvPr/>
        </p:nvGrpSpPr>
        <p:grpSpPr>
          <a:xfrm>
            <a:off x="3129473" y="4931412"/>
            <a:ext cx="405525" cy="396000"/>
            <a:chOff x="2365901" y="4816275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8855CFA-E728-8757-D307-BDE0F2100570}"/>
                </a:ext>
              </a:extLst>
            </p:cNvPr>
            <p:cNvSpPr/>
            <p:nvPr/>
          </p:nvSpPr>
          <p:spPr>
            <a:xfrm>
              <a:off x="2375426" y="4816275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5" name="Text Placeholder 12">
              <a:extLst>
                <a:ext uri="{FF2B5EF4-FFF2-40B4-BE49-F238E27FC236}">
                  <a16:creationId xmlns:a16="http://schemas.microsoft.com/office/drawing/2014/main" id="{18961D69-FB1C-6AB1-3EFE-1A6BB6252BD7}"/>
                </a:ext>
              </a:extLst>
            </p:cNvPr>
            <p:cNvSpPr txBox="1">
              <a:spLocks/>
            </p:cNvSpPr>
            <p:nvPr/>
          </p:nvSpPr>
          <p:spPr>
            <a:xfrm>
              <a:off x="2365901" y="4874248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13FFC5-414A-A6A2-8E0F-04633E4FCD23}"/>
              </a:ext>
            </a:extLst>
          </p:cNvPr>
          <p:cNvGrpSpPr/>
          <p:nvPr/>
        </p:nvGrpSpPr>
        <p:grpSpPr>
          <a:xfrm>
            <a:off x="5217324" y="4988693"/>
            <a:ext cx="405525" cy="396000"/>
            <a:chOff x="5922420" y="4799829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24B2CB-B49E-F8B2-07E1-8C2D106928AB}"/>
                </a:ext>
              </a:extLst>
            </p:cNvPr>
            <p:cNvSpPr/>
            <p:nvPr/>
          </p:nvSpPr>
          <p:spPr>
            <a:xfrm>
              <a:off x="5931945" y="4799829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7" name="Text Placeholder 12">
              <a:extLst>
                <a:ext uri="{FF2B5EF4-FFF2-40B4-BE49-F238E27FC236}">
                  <a16:creationId xmlns:a16="http://schemas.microsoft.com/office/drawing/2014/main" id="{3DF32C1C-A553-907B-58C3-8ABCE49DB7A6}"/>
                </a:ext>
              </a:extLst>
            </p:cNvPr>
            <p:cNvSpPr txBox="1">
              <a:spLocks/>
            </p:cNvSpPr>
            <p:nvPr/>
          </p:nvSpPr>
          <p:spPr>
            <a:xfrm>
              <a:off x="5922420" y="4857802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5</a:t>
              </a:r>
            </a:p>
          </p:txBody>
        </p:sp>
      </p:grp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7BD00C2A-059E-EE71-AD32-7F216828A3E9}"/>
              </a:ext>
            </a:extLst>
          </p:cNvPr>
          <p:cNvSpPr txBox="1">
            <a:spLocks/>
          </p:cNvSpPr>
          <p:nvPr/>
        </p:nvSpPr>
        <p:spPr>
          <a:xfrm>
            <a:off x="5946858" y="3056849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417B4-1501-8B76-5630-1BE287D7CD6D}"/>
              </a:ext>
            </a:extLst>
          </p:cNvPr>
          <p:cNvSpPr txBox="1"/>
          <p:nvPr/>
        </p:nvSpPr>
        <p:spPr>
          <a:xfrm>
            <a:off x="919963" y="4637973"/>
            <a:ext cx="1560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To design and implement a </a:t>
            </a:r>
            <a:r>
              <a:rPr lang="en-US" sz="1200" dirty="0">
                <a:solidFill>
                  <a:srgbClr val="0070C0"/>
                </a:solidFill>
              </a:rPr>
              <a:t>Configurable neuromorphic processor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architecture for spiking neural networks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8BEF93-3804-2923-5D24-11DD2DB3BE34}"/>
              </a:ext>
            </a:extLst>
          </p:cNvPr>
          <p:cNvGrpSpPr/>
          <p:nvPr/>
        </p:nvGrpSpPr>
        <p:grpSpPr>
          <a:xfrm>
            <a:off x="4248304" y="2368488"/>
            <a:ext cx="396909" cy="396000"/>
            <a:chOff x="4171916" y="2966691"/>
            <a:chExt cx="396909" cy="396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CE7F6-2632-6B54-9855-124A8515F26A}"/>
                </a:ext>
              </a:extLst>
            </p:cNvPr>
            <p:cNvSpPr/>
            <p:nvPr/>
          </p:nvSpPr>
          <p:spPr>
            <a:xfrm>
              <a:off x="4171916" y="2966691"/>
              <a:ext cx="396000" cy="39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Text Placeholder 12">
              <a:extLst>
                <a:ext uri="{FF2B5EF4-FFF2-40B4-BE49-F238E27FC236}">
                  <a16:creationId xmlns:a16="http://schemas.microsoft.com/office/drawing/2014/main" id="{DB850891-8052-CA5E-631B-332BDF7AF2D7}"/>
                </a:ext>
              </a:extLst>
            </p:cNvPr>
            <p:cNvSpPr txBox="1">
              <a:spLocks/>
            </p:cNvSpPr>
            <p:nvPr/>
          </p:nvSpPr>
          <p:spPr>
            <a:xfrm>
              <a:off x="4172825" y="3030600"/>
              <a:ext cx="396000" cy="288000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E9858-FE7B-65F0-4711-836301633518}"/>
              </a:ext>
            </a:extLst>
          </p:cNvPr>
          <p:cNvSpPr/>
          <p:nvPr/>
        </p:nvSpPr>
        <p:spPr>
          <a:xfrm>
            <a:off x="2365901" y="2995968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51246D39-CA42-C087-C667-3DF43EFCEB0A}"/>
              </a:ext>
            </a:extLst>
          </p:cNvPr>
          <p:cNvSpPr txBox="1">
            <a:spLocks/>
          </p:cNvSpPr>
          <p:nvPr/>
        </p:nvSpPr>
        <p:spPr>
          <a:xfrm>
            <a:off x="2365901" y="3049968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87F9AC-7CF9-306A-00B5-9AA7CDA64193}"/>
              </a:ext>
            </a:extLst>
          </p:cNvPr>
          <p:cNvSpPr txBox="1"/>
          <p:nvPr/>
        </p:nvSpPr>
        <p:spPr>
          <a:xfrm>
            <a:off x="406475" y="2952573"/>
            <a:ext cx="25099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To implement a </a:t>
            </a:r>
            <a:r>
              <a:rPr lang="en-US" sz="1200" dirty="0">
                <a:solidFill>
                  <a:srgbClr val="0070C0"/>
                </a:solidFill>
              </a:rPr>
              <a:t>RV32IM pipelined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CPU in </a:t>
            </a:r>
            <a:r>
              <a:rPr lang="en-US" sz="1200" dirty="0">
                <a:solidFill>
                  <a:srgbClr val="0070C0"/>
                </a:solidFill>
              </a:rPr>
              <a:t>Verilog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as a starting point for the design.</a:t>
            </a: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29238A-03AF-2B23-FFA4-E7228D46250A}"/>
              </a:ext>
            </a:extLst>
          </p:cNvPr>
          <p:cNvSpPr txBox="1"/>
          <p:nvPr/>
        </p:nvSpPr>
        <p:spPr>
          <a:xfrm>
            <a:off x="2627784" y="1340768"/>
            <a:ext cx="3314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To complete the current RISC-v </a:t>
            </a:r>
            <a:r>
              <a:rPr lang="en-US" sz="1200" dirty="0">
                <a:solidFill>
                  <a:srgbClr val="0070C0"/>
                </a:solidFill>
              </a:rPr>
              <a:t>NOC (Network on Chip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) FPGA implementation for SNNs and integrate it into the processor architecture. </a:t>
            </a: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E049A7-40B1-BFE9-92D1-ACB662679248}"/>
              </a:ext>
            </a:extLst>
          </p:cNvPr>
          <p:cNvSpPr txBox="1"/>
          <p:nvPr/>
        </p:nvSpPr>
        <p:spPr>
          <a:xfrm>
            <a:off x="5927450" y="2894552"/>
            <a:ext cx="2221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To create a test SNN application to verify the functionality and performance of the processor architecture.</a:t>
            </a: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D1D9A-940E-5E23-542D-A029499ACFF7}"/>
              </a:ext>
            </a:extLst>
          </p:cNvPr>
          <p:cNvSpPr txBox="1"/>
          <p:nvPr/>
        </p:nvSpPr>
        <p:spPr>
          <a:xfrm>
            <a:off x="6234350" y="4727247"/>
            <a:ext cx="2221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To evaluate the </a:t>
            </a:r>
            <a:r>
              <a:rPr lang="en-US" sz="1200" dirty="0">
                <a:solidFill>
                  <a:srgbClr val="0070C0"/>
                </a:solidFill>
              </a:rPr>
              <a:t>power consumption and speed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of the configurable neuromorphic processor architecture and compare it with existing solutions in the literature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2B5B5EB-A496-AF62-9100-AA242F53919A}"/>
              </a:ext>
            </a:extLst>
          </p:cNvPr>
          <p:cNvGrpSpPr/>
          <p:nvPr/>
        </p:nvGrpSpPr>
        <p:grpSpPr>
          <a:xfrm>
            <a:off x="3110888" y="3216961"/>
            <a:ext cx="405525" cy="396000"/>
            <a:chOff x="2365901" y="4816275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3702CD0-22DA-F805-1A20-20E4A0D516FB}"/>
                </a:ext>
              </a:extLst>
            </p:cNvPr>
            <p:cNvSpPr/>
            <p:nvPr/>
          </p:nvSpPr>
          <p:spPr>
            <a:xfrm>
              <a:off x="2375426" y="4816275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 Placeholder 12">
              <a:extLst>
                <a:ext uri="{FF2B5EF4-FFF2-40B4-BE49-F238E27FC236}">
                  <a16:creationId xmlns:a16="http://schemas.microsoft.com/office/drawing/2014/main" id="{E4931875-C239-279A-DEC2-4D4D705094A9}"/>
                </a:ext>
              </a:extLst>
            </p:cNvPr>
            <p:cNvSpPr txBox="1">
              <a:spLocks/>
            </p:cNvSpPr>
            <p:nvPr/>
          </p:nvSpPr>
          <p:spPr>
            <a:xfrm>
              <a:off x="2365901" y="4874248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52E88B-F053-96BF-E33C-7C538A0A82BA}"/>
              </a:ext>
            </a:extLst>
          </p:cNvPr>
          <p:cNvGrpSpPr/>
          <p:nvPr/>
        </p:nvGrpSpPr>
        <p:grpSpPr>
          <a:xfrm>
            <a:off x="5362394" y="3193968"/>
            <a:ext cx="405525" cy="396000"/>
            <a:chOff x="2365901" y="4816275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67A61D-D859-83E4-B8B8-A3B759CAD4CB}"/>
                </a:ext>
              </a:extLst>
            </p:cNvPr>
            <p:cNvSpPr/>
            <p:nvPr/>
          </p:nvSpPr>
          <p:spPr>
            <a:xfrm>
              <a:off x="2375426" y="4816275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Text Placeholder 12">
              <a:extLst>
                <a:ext uri="{FF2B5EF4-FFF2-40B4-BE49-F238E27FC236}">
                  <a16:creationId xmlns:a16="http://schemas.microsoft.com/office/drawing/2014/main" id="{4C299F53-E9EB-C59E-1AEE-0BF7D3E319DD}"/>
                </a:ext>
              </a:extLst>
            </p:cNvPr>
            <p:cNvSpPr txBox="1">
              <a:spLocks/>
            </p:cNvSpPr>
            <p:nvPr/>
          </p:nvSpPr>
          <p:spPr>
            <a:xfrm>
              <a:off x="2365901" y="4874248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1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38E0-1148-71D8-EA4F-3259A8A3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E99E84-3EC8-81D0-D64B-6D06F05FBC23}"/>
              </a:ext>
            </a:extLst>
          </p:cNvPr>
          <p:cNvSpPr/>
          <p:nvPr/>
        </p:nvSpPr>
        <p:spPr>
          <a:xfrm>
            <a:off x="7997888" y="4752519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8F047B-97A0-3636-A285-3526C7EF8803}"/>
              </a:ext>
            </a:extLst>
          </p:cNvPr>
          <p:cNvGrpSpPr/>
          <p:nvPr/>
        </p:nvGrpSpPr>
        <p:grpSpPr>
          <a:xfrm>
            <a:off x="3659247" y="2500848"/>
            <a:ext cx="2057141" cy="1856303"/>
            <a:chOff x="3741176" y="2237322"/>
            <a:chExt cx="4709648" cy="37238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FEBFDD-2F29-46FC-4DBB-F1B5666F6F63}"/>
                </a:ext>
              </a:extLst>
            </p:cNvPr>
            <p:cNvGrpSpPr/>
            <p:nvPr/>
          </p:nvGrpSpPr>
          <p:grpSpPr>
            <a:xfrm>
              <a:off x="3741176" y="2237322"/>
              <a:ext cx="4709648" cy="3723835"/>
              <a:chOff x="2228055" y="1971102"/>
              <a:chExt cx="4575969" cy="3618138"/>
            </a:xfrm>
          </p:grpSpPr>
          <p:sp>
            <p:nvSpPr>
              <p:cNvPr id="10" name="Freeform 18">
                <a:extLst>
                  <a:ext uri="{FF2B5EF4-FFF2-40B4-BE49-F238E27FC236}">
                    <a16:creationId xmlns:a16="http://schemas.microsoft.com/office/drawing/2014/main" id="{376981DC-A338-414F-49CB-DF60DB077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3B7E4E6-F576-3AE0-D57E-9B1D73928B46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13" name="Rounded Rectangle 10">
                  <a:extLst>
                    <a:ext uri="{FF2B5EF4-FFF2-40B4-BE49-F238E27FC236}">
                      <a16:creationId xmlns:a16="http://schemas.microsoft.com/office/drawing/2014/main" id="{70A7F3E8-9AB5-ABC1-B65D-0AA175329A62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DD0739F-52F6-7774-DA2D-CBA5E141C3B7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5" name="Chord 14">
                  <a:extLst>
                    <a:ext uri="{FF2B5EF4-FFF2-40B4-BE49-F238E27FC236}">
                      <a16:creationId xmlns:a16="http://schemas.microsoft.com/office/drawing/2014/main" id="{02930AEE-9A3F-2364-43F7-5B5604F339D8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2" name="Freeform 18">
                <a:extLst>
                  <a:ext uri="{FF2B5EF4-FFF2-40B4-BE49-F238E27FC236}">
                    <a16:creationId xmlns:a16="http://schemas.microsoft.com/office/drawing/2014/main" id="{01AC9EA8-CF0B-E5A5-3FE8-C4ED7B94A3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7" name="Graphic 33">
              <a:extLst>
                <a:ext uri="{FF2B5EF4-FFF2-40B4-BE49-F238E27FC236}">
                  <a16:creationId xmlns:a16="http://schemas.microsoft.com/office/drawing/2014/main" id="{CBF50073-F5E1-42D3-CA9C-47AFA1E1FFED}"/>
                </a:ext>
              </a:extLst>
            </p:cNvPr>
            <p:cNvGrpSpPr/>
            <p:nvPr/>
          </p:nvGrpSpPr>
          <p:grpSpPr>
            <a:xfrm>
              <a:off x="5396784" y="2909081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194493C-82EC-5C89-6D12-DF8C5B641644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C27FF1C-E392-C8E1-26DA-5F01108B977B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16A34FC-40D7-6AD5-2D5E-5474C5D7DD9A}"/>
              </a:ext>
            </a:extLst>
          </p:cNvPr>
          <p:cNvSpPr/>
          <p:nvPr/>
        </p:nvSpPr>
        <p:spPr>
          <a:xfrm>
            <a:off x="7997888" y="4712691"/>
            <a:ext cx="27736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CB21AA-CC12-5BF1-C66F-4C96602207AE}"/>
              </a:ext>
            </a:extLst>
          </p:cNvPr>
          <p:cNvSpPr txBox="1"/>
          <p:nvPr/>
        </p:nvSpPr>
        <p:spPr>
          <a:xfrm>
            <a:off x="182528" y="1514195"/>
            <a:ext cx="2835576" cy="147732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To become familiar with the </a:t>
            </a:r>
            <a:r>
              <a:rPr lang="en-US" sz="1400" dirty="0">
                <a:solidFill>
                  <a:srgbClr val="0070C0"/>
                </a:solidFill>
              </a:rPr>
              <a:t>RISC-V instruction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set architecture and its implementation in hardware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66667-2B2F-8CA9-CA73-92C5E41721FA}"/>
              </a:ext>
            </a:extLst>
          </p:cNvPr>
          <p:cNvSpPr txBox="1"/>
          <p:nvPr/>
        </p:nvSpPr>
        <p:spPr>
          <a:xfrm>
            <a:off x="263464" y="4084520"/>
            <a:ext cx="2517265" cy="1754326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To gain a deep understanding of the </a:t>
            </a:r>
            <a:r>
              <a:rPr lang="en-US" sz="1400" dirty="0">
                <a:solidFill>
                  <a:srgbClr val="0070C0"/>
                </a:solidFill>
              </a:rPr>
              <a:t>principles and concepts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of spiking neural networks and neuromorphic computing. </a:t>
            </a:r>
          </a:p>
          <a:p>
            <a:pPr algn="just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31806F-9310-624C-A584-DB57887F3045}"/>
              </a:ext>
            </a:extLst>
          </p:cNvPr>
          <p:cNvSpPr txBox="1"/>
          <p:nvPr/>
        </p:nvSpPr>
        <p:spPr>
          <a:xfrm>
            <a:off x="6179678" y="1939636"/>
            <a:ext cx="2385430" cy="7386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To gain experience in developing and testing </a:t>
            </a:r>
            <a:r>
              <a:rPr lang="en-US" sz="1400" dirty="0">
                <a:solidFill>
                  <a:srgbClr val="0070C0"/>
                </a:solidFill>
              </a:rPr>
              <a:t>SNN applications.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8671BE-42AF-88C7-185C-A79AE128DA8A}"/>
              </a:ext>
            </a:extLst>
          </p:cNvPr>
          <p:cNvSpPr txBox="1"/>
          <p:nvPr/>
        </p:nvSpPr>
        <p:spPr>
          <a:xfrm>
            <a:off x="6172417" y="4084520"/>
            <a:ext cx="2773680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To understand the trade-offs between </a:t>
            </a:r>
            <a:r>
              <a:rPr lang="en-US" sz="1400" dirty="0">
                <a:solidFill>
                  <a:srgbClr val="0070C0"/>
                </a:solidFill>
              </a:rPr>
              <a:t>power consumption, performance, and area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in processor architecture design</a:t>
            </a:r>
            <a:r>
              <a:rPr lang="en-US" sz="1400" dirty="0"/>
              <a:t>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7DDBED-32FC-78A5-8C31-AA5F127392BE}"/>
              </a:ext>
            </a:extLst>
          </p:cNvPr>
          <p:cNvSpPr/>
          <p:nvPr/>
        </p:nvSpPr>
        <p:spPr>
          <a:xfrm>
            <a:off x="6794261" y="2678733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1BF3CA-D00F-8875-6275-D7A3356F3797}"/>
              </a:ext>
            </a:extLst>
          </p:cNvPr>
          <p:cNvGrpSpPr/>
          <p:nvPr/>
        </p:nvGrpSpPr>
        <p:grpSpPr>
          <a:xfrm>
            <a:off x="3000455" y="3802334"/>
            <a:ext cx="405525" cy="396000"/>
            <a:chOff x="4462406" y="4565683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C3A61E-2057-5DF6-DFA0-FE34C1AD5538}"/>
                </a:ext>
              </a:extLst>
            </p:cNvPr>
            <p:cNvSpPr/>
            <p:nvPr/>
          </p:nvSpPr>
          <p:spPr>
            <a:xfrm>
              <a:off x="4471931" y="4565683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3" name="Text Placeholder 12">
              <a:extLst>
                <a:ext uri="{FF2B5EF4-FFF2-40B4-BE49-F238E27FC236}">
                  <a16:creationId xmlns:a16="http://schemas.microsoft.com/office/drawing/2014/main" id="{0D06DD62-2AA0-EE64-676B-7C42BD0E29D0}"/>
                </a:ext>
              </a:extLst>
            </p:cNvPr>
            <p:cNvSpPr txBox="1">
              <a:spLocks/>
            </p:cNvSpPr>
            <p:nvPr/>
          </p:nvSpPr>
          <p:spPr>
            <a:xfrm>
              <a:off x="4462406" y="4623656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616E0B-167A-6BC8-928D-3F0890253E15}"/>
              </a:ext>
            </a:extLst>
          </p:cNvPr>
          <p:cNvGrpSpPr/>
          <p:nvPr/>
        </p:nvGrpSpPr>
        <p:grpSpPr>
          <a:xfrm flipH="1">
            <a:off x="5933510" y="3769563"/>
            <a:ext cx="492336" cy="396000"/>
            <a:chOff x="6792528" y="4570442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0841F3-999C-9591-02F7-104C464A35FF}"/>
                </a:ext>
              </a:extLst>
            </p:cNvPr>
            <p:cNvSpPr/>
            <p:nvPr/>
          </p:nvSpPr>
          <p:spPr>
            <a:xfrm>
              <a:off x="6802053" y="4570442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5" name="Text Placeholder 12">
              <a:extLst>
                <a:ext uri="{FF2B5EF4-FFF2-40B4-BE49-F238E27FC236}">
                  <a16:creationId xmlns:a16="http://schemas.microsoft.com/office/drawing/2014/main" id="{B7809C45-9E1C-B0B7-9EDA-EA05A62ABAE9}"/>
                </a:ext>
              </a:extLst>
            </p:cNvPr>
            <p:cNvSpPr txBox="1">
              <a:spLocks/>
            </p:cNvSpPr>
            <p:nvPr/>
          </p:nvSpPr>
          <p:spPr>
            <a:xfrm>
              <a:off x="6792528" y="4628415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</a:p>
          </p:txBody>
        </p:sp>
      </p:grp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66965CCF-C650-E2BD-D283-055A6E8FB930}"/>
              </a:ext>
            </a:extLst>
          </p:cNvPr>
          <p:cNvSpPr txBox="1">
            <a:spLocks/>
          </p:cNvSpPr>
          <p:nvPr/>
        </p:nvSpPr>
        <p:spPr>
          <a:xfrm>
            <a:off x="6794261" y="2732733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8BB7C6-5B8B-2CBC-114F-5A3799186D42}"/>
              </a:ext>
            </a:extLst>
          </p:cNvPr>
          <p:cNvSpPr/>
          <p:nvPr/>
        </p:nvSpPr>
        <p:spPr>
          <a:xfrm>
            <a:off x="4466577" y="2624733"/>
            <a:ext cx="396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1974B59-BE7B-6B11-CF67-D673575D058A}"/>
              </a:ext>
            </a:extLst>
          </p:cNvPr>
          <p:cNvSpPr txBox="1">
            <a:spLocks/>
          </p:cNvSpPr>
          <p:nvPr/>
        </p:nvSpPr>
        <p:spPr>
          <a:xfrm>
            <a:off x="4466577" y="2678733"/>
            <a:ext cx="396000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603483-3113-4E09-353A-AD2B6022F2C7}"/>
              </a:ext>
            </a:extLst>
          </p:cNvPr>
          <p:cNvGrpSpPr/>
          <p:nvPr/>
        </p:nvGrpSpPr>
        <p:grpSpPr>
          <a:xfrm>
            <a:off x="3260441" y="1700937"/>
            <a:ext cx="405525" cy="396000"/>
            <a:chOff x="4462406" y="4565683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FAE89A-C821-424C-2887-6C3C3274397D}"/>
                </a:ext>
              </a:extLst>
            </p:cNvPr>
            <p:cNvSpPr/>
            <p:nvPr/>
          </p:nvSpPr>
          <p:spPr>
            <a:xfrm>
              <a:off x="4471931" y="4565683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Text Placeholder 12">
              <a:extLst>
                <a:ext uri="{FF2B5EF4-FFF2-40B4-BE49-F238E27FC236}">
                  <a16:creationId xmlns:a16="http://schemas.microsoft.com/office/drawing/2014/main" id="{C74B7BFE-2C08-2327-3A4F-F41D42B59CF3}"/>
                </a:ext>
              </a:extLst>
            </p:cNvPr>
            <p:cNvSpPr txBox="1">
              <a:spLocks/>
            </p:cNvSpPr>
            <p:nvPr/>
          </p:nvSpPr>
          <p:spPr>
            <a:xfrm>
              <a:off x="4462406" y="4623656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FE1C3F-5B99-6518-FBB8-87A4A8C676EA}"/>
              </a:ext>
            </a:extLst>
          </p:cNvPr>
          <p:cNvGrpSpPr/>
          <p:nvPr/>
        </p:nvGrpSpPr>
        <p:grpSpPr>
          <a:xfrm>
            <a:off x="5642682" y="1734366"/>
            <a:ext cx="405525" cy="396000"/>
            <a:chOff x="4462406" y="4565683"/>
            <a:chExt cx="405525" cy="396000"/>
          </a:xfrm>
          <a:solidFill>
            <a:schemeClr val="accent2">
              <a:lumMod val="75000"/>
            </a:schemeClr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BC1FAE1-021D-A300-D2DB-DC741E736F07}"/>
                </a:ext>
              </a:extLst>
            </p:cNvPr>
            <p:cNvSpPr/>
            <p:nvPr/>
          </p:nvSpPr>
          <p:spPr>
            <a:xfrm>
              <a:off x="4471931" y="4565683"/>
              <a:ext cx="39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Text Placeholder 12">
              <a:extLst>
                <a:ext uri="{FF2B5EF4-FFF2-40B4-BE49-F238E27FC236}">
                  <a16:creationId xmlns:a16="http://schemas.microsoft.com/office/drawing/2014/main" id="{1FEF29ED-A0F4-5102-D5A8-DB5A6D548C3F}"/>
                </a:ext>
              </a:extLst>
            </p:cNvPr>
            <p:cNvSpPr txBox="1">
              <a:spLocks/>
            </p:cNvSpPr>
            <p:nvPr/>
          </p:nvSpPr>
          <p:spPr>
            <a:xfrm>
              <a:off x="4462406" y="4623656"/>
              <a:ext cx="396000" cy="288000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250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B7F1-3542-CCEF-7CFD-6545445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3200400"/>
            <a:ext cx="7560840" cy="457200"/>
          </a:xfrm>
        </p:spPr>
        <p:txBody>
          <a:bodyPr/>
          <a:lstStyle/>
          <a:p>
            <a:r>
              <a:rPr lang="en-US" sz="40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00519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63888" y="124047"/>
            <a:ext cx="7560840" cy="457200"/>
          </a:xfrm>
        </p:spPr>
        <p:txBody>
          <a:bodyPr/>
          <a:lstStyle/>
          <a:p>
            <a:r>
              <a:rPr lang="en-US" sz="2400" dirty="0"/>
              <a:t>CONTENT</a:t>
            </a:r>
            <a:endParaRPr lang="de-DE" sz="2400" dirty="0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0F8A33E1-2F84-756F-C76A-BB00DBCAF4E1}"/>
              </a:ext>
            </a:extLst>
          </p:cNvPr>
          <p:cNvSpPr/>
          <p:nvPr/>
        </p:nvSpPr>
        <p:spPr>
          <a:xfrm>
            <a:off x="4644008" y="1296420"/>
            <a:ext cx="4032150" cy="4999090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D223-5FDB-EDDE-1DFE-46299005679B}"/>
              </a:ext>
            </a:extLst>
          </p:cNvPr>
          <p:cNvSpPr txBox="1"/>
          <p:nvPr/>
        </p:nvSpPr>
        <p:spPr>
          <a:xfrm>
            <a:off x="5220072" y="1469975"/>
            <a:ext cx="5589431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Title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Literature review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AIM of the project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Learning outcomes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Current Progress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Timeline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Reference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5CE4A-7F53-AA0C-E7E4-E836AC5C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5" y="1643013"/>
            <a:ext cx="4201111" cy="4305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43;p34">
            <a:extLst>
              <a:ext uri="{FF2B5EF4-FFF2-40B4-BE49-F238E27FC236}">
                <a16:creationId xmlns:a16="http://schemas.microsoft.com/office/drawing/2014/main" id="{C4F069B9-2554-7080-C2A4-D4D85569DA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568" y="1196752"/>
            <a:ext cx="2304256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Our Design</a:t>
            </a:r>
            <a:endParaRPr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/>
              <a:t>METHODOLOGY</a:t>
            </a:r>
            <a:endParaRPr lang="en-US" kern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162C90-A6E5-10BA-A339-F56F8CEB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24" y="2348880"/>
            <a:ext cx="3528392" cy="295854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0D83E-8B90-18B4-3484-DFDE7477C541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8748" y="2780928"/>
            <a:ext cx="1224136" cy="2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Google Shape;249;p34">
            <a:extLst>
              <a:ext uri="{FF2B5EF4-FFF2-40B4-BE49-F238E27FC236}">
                <a16:creationId xmlns:a16="http://schemas.microsoft.com/office/drawing/2014/main" id="{819B73FF-2C03-1173-0C8B-BA1C35C687AB}"/>
              </a:ext>
            </a:extLst>
          </p:cNvPr>
          <p:cNvSpPr txBox="1"/>
          <p:nvPr/>
        </p:nvSpPr>
        <p:spPr>
          <a:xfrm>
            <a:off x="7452320" y="2492896"/>
            <a:ext cx="1532700" cy="1015632"/>
          </a:xfrm>
          <a:prstGeom prst="rect">
            <a:avLst/>
          </a:prstGeom>
          <a:noFill/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Node(Customised RISC-V Core)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120555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43;p34">
            <a:extLst>
              <a:ext uri="{FF2B5EF4-FFF2-40B4-BE49-F238E27FC236}">
                <a16:creationId xmlns:a16="http://schemas.microsoft.com/office/drawing/2014/main" id="{C4F069B9-2554-7080-C2A4-D4D85569DA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568" y="1196752"/>
            <a:ext cx="2304256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Design</a:t>
            </a:r>
            <a:endParaRPr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0474D-FD14-BD59-FDD1-48EAD4CD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22" y="1760136"/>
            <a:ext cx="5075542" cy="4189144"/>
          </a:xfrm>
          <a:prstGeom prst="rect">
            <a:avLst/>
          </a:prstGeom>
        </p:spPr>
      </p:pic>
      <p:sp>
        <p:nvSpPr>
          <p:cNvPr id="4" name="Google Shape;249;p34">
            <a:extLst>
              <a:ext uri="{FF2B5EF4-FFF2-40B4-BE49-F238E27FC236}">
                <a16:creationId xmlns:a16="http://schemas.microsoft.com/office/drawing/2014/main" id="{1FCC6017-8153-7143-8424-957EA986C28D}"/>
              </a:ext>
            </a:extLst>
          </p:cNvPr>
          <p:cNvSpPr txBox="1"/>
          <p:nvPr/>
        </p:nvSpPr>
        <p:spPr>
          <a:xfrm>
            <a:off x="7452320" y="2492896"/>
            <a:ext cx="1532700" cy="1015632"/>
          </a:xfrm>
          <a:prstGeom prst="rect">
            <a:avLst/>
          </a:prstGeom>
          <a:noFill/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Node(Customised RISC-V Core)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40015F-371D-5DA9-35B6-4AC8214D3E75}"/>
              </a:ext>
            </a:extLst>
          </p:cNvPr>
          <p:cNvCxnSpPr>
            <a:cxnSpLocks/>
          </p:cNvCxnSpPr>
          <p:nvPr/>
        </p:nvCxnSpPr>
        <p:spPr bwMode="auto">
          <a:xfrm flipH="1">
            <a:off x="6230144" y="2862213"/>
            <a:ext cx="1224136" cy="2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Google Shape;249;p34">
            <a:extLst>
              <a:ext uri="{FF2B5EF4-FFF2-40B4-BE49-F238E27FC236}">
                <a16:creationId xmlns:a16="http://schemas.microsoft.com/office/drawing/2014/main" id="{68790231-21BE-90B7-D359-7DEF558870B9}"/>
              </a:ext>
            </a:extLst>
          </p:cNvPr>
          <p:cNvSpPr txBox="1"/>
          <p:nvPr/>
        </p:nvSpPr>
        <p:spPr>
          <a:xfrm>
            <a:off x="158980" y="3000712"/>
            <a:ext cx="1388684" cy="461635"/>
          </a:xfrm>
          <a:prstGeom prst="rect">
            <a:avLst/>
          </a:prstGeom>
          <a:noFill/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Memory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D0C1D2-053A-BCDB-C814-3BCA83966468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1547664" y="3231530"/>
            <a:ext cx="504056" cy="2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Google Shape;249;p34">
            <a:extLst>
              <a:ext uri="{FF2B5EF4-FFF2-40B4-BE49-F238E27FC236}">
                <a16:creationId xmlns:a16="http://schemas.microsoft.com/office/drawing/2014/main" id="{DB1DD7F7-2E1F-041D-2718-93FD5C945108}"/>
              </a:ext>
            </a:extLst>
          </p:cNvPr>
          <p:cNvSpPr txBox="1"/>
          <p:nvPr/>
        </p:nvSpPr>
        <p:spPr>
          <a:xfrm>
            <a:off x="7633418" y="5146774"/>
            <a:ext cx="1351602" cy="738633"/>
          </a:xfrm>
          <a:prstGeom prst="rect">
            <a:avLst/>
          </a:prstGeom>
          <a:noFill/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Memory controller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44A41-7C3B-29F8-D2B8-120E07974F0B}"/>
              </a:ext>
            </a:extLst>
          </p:cNvPr>
          <p:cNvCxnSpPr>
            <a:cxnSpLocks/>
          </p:cNvCxnSpPr>
          <p:nvPr/>
        </p:nvCxnSpPr>
        <p:spPr bwMode="auto">
          <a:xfrm flipH="1">
            <a:off x="6411242" y="5516091"/>
            <a:ext cx="1224136" cy="2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246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229;p32">
            <a:extLst>
              <a:ext uri="{FF2B5EF4-FFF2-40B4-BE49-F238E27FC236}">
                <a16:creationId xmlns:a16="http://schemas.microsoft.com/office/drawing/2014/main" id="{D039522F-9CBC-4439-4D23-76AD48ADE0FF}"/>
              </a:ext>
            </a:extLst>
          </p:cNvPr>
          <p:cNvCxnSpPr>
            <a:cxnSpLocks/>
          </p:cNvCxnSpPr>
          <p:nvPr/>
        </p:nvCxnSpPr>
        <p:spPr>
          <a:xfrm flipH="1">
            <a:off x="5570071" y="2823724"/>
            <a:ext cx="254" cy="867626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C42763F-315C-1CD2-6524-4A48292E4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583" y="2823724"/>
            <a:ext cx="4893455" cy="2409605"/>
          </a:xfrm>
          <a:prstGeom prst="rect">
            <a:avLst/>
          </a:prstGeom>
        </p:spPr>
      </p:pic>
      <p:sp>
        <p:nvSpPr>
          <p:cNvPr id="22" name="Google Shape;243;p34">
            <a:extLst>
              <a:ext uri="{FF2B5EF4-FFF2-40B4-BE49-F238E27FC236}">
                <a16:creationId xmlns:a16="http://schemas.microsoft.com/office/drawing/2014/main" id="{7EA9FD65-3F67-35E6-9DA1-8971619A06EF}"/>
              </a:ext>
            </a:extLst>
          </p:cNvPr>
          <p:cNvSpPr txBox="1">
            <a:spLocks/>
          </p:cNvSpPr>
          <p:nvPr/>
        </p:nvSpPr>
        <p:spPr bwMode="auto">
          <a:xfrm>
            <a:off x="683568" y="1224133"/>
            <a:ext cx="2304256" cy="70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/>
              <a:t>Our Design</a:t>
            </a:r>
            <a:endParaRPr lang="en-US" kern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57CABB-DFF5-5AC5-1A4F-1C85EA68A9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11" y="1235310"/>
            <a:ext cx="1753506" cy="1753506"/>
          </a:xfrm>
          <a:prstGeom prst="rect">
            <a:avLst/>
          </a:prstGeom>
        </p:spPr>
      </p:pic>
      <p:pic>
        <p:nvPicPr>
          <p:cNvPr id="1026" name="Picture 2" descr="Neuromorphic Computing &amp; Spiking Neural Networks | by Kevin Wang | The  Startup | Medium">
            <a:extLst>
              <a:ext uri="{FF2B5EF4-FFF2-40B4-BE49-F238E27FC236}">
                <a16:creationId xmlns:a16="http://schemas.microsoft.com/office/drawing/2014/main" id="{6C7A000E-5E55-D79A-0A65-1F2D9341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09" y="5144422"/>
            <a:ext cx="2104539" cy="14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ED9E4C6-C3F9-DAD3-4E13-0C54386D9ED6}"/>
              </a:ext>
            </a:extLst>
          </p:cNvPr>
          <p:cNvCxnSpPr/>
          <p:nvPr/>
        </p:nvCxnSpPr>
        <p:spPr bwMode="auto">
          <a:xfrm flipV="1">
            <a:off x="3203848" y="2420888"/>
            <a:ext cx="612462" cy="10081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3D0CC8-E0D3-1B65-B84E-A0DABD7C887B}"/>
              </a:ext>
            </a:extLst>
          </p:cNvPr>
          <p:cNvCxnSpPr>
            <a:cxnSpLocks/>
            <a:endCxn id="1026" idx="1"/>
          </p:cNvCxnSpPr>
          <p:nvPr/>
        </p:nvCxnSpPr>
        <p:spPr bwMode="auto">
          <a:xfrm>
            <a:off x="3181751" y="4882072"/>
            <a:ext cx="766058" cy="9692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BFF659B-F747-4CE6-E0EC-988E53562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48" y="2991844"/>
            <a:ext cx="2104539" cy="1737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E194E04-989B-4C04-647F-867154C4B178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567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3;p38">
            <a:extLst>
              <a:ext uri="{FF2B5EF4-FFF2-40B4-BE49-F238E27FC236}">
                <a16:creationId xmlns:a16="http://schemas.microsoft.com/office/drawing/2014/main" id="{D126F05C-A1CD-54B5-B2CA-D9302FCAB527}"/>
              </a:ext>
            </a:extLst>
          </p:cNvPr>
          <p:cNvSpPr txBox="1">
            <a:spLocks/>
          </p:cNvSpPr>
          <p:nvPr/>
        </p:nvSpPr>
        <p:spPr bwMode="auto">
          <a:xfrm>
            <a:off x="755576" y="1143099"/>
            <a:ext cx="7976100" cy="70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SNN Mapping</a:t>
            </a:r>
          </a:p>
        </p:txBody>
      </p:sp>
      <p:pic>
        <p:nvPicPr>
          <p:cNvPr id="5" name="Google Shape;295;p38">
            <a:extLst>
              <a:ext uri="{FF2B5EF4-FFF2-40B4-BE49-F238E27FC236}">
                <a16:creationId xmlns:a16="http://schemas.microsoft.com/office/drawing/2014/main" id="{7B78C637-D96C-DF54-88EC-BC120F123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06538" y="1930650"/>
            <a:ext cx="3450232" cy="3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96;p38">
            <a:extLst>
              <a:ext uri="{FF2B5EF4-FFF2-40B4-BE49-F238E27FC236}">
                <a16:creationId xmlns:a16="http://schemas.microsoft.com/office/drawing/2014/main" id="{11A316E9-0EDB-895A-A780-1607AD55F9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2252050"/>
            <a:ext cx="4801737" cy="3282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BD002A-A256-AF42-B7B7-C80ECF48CC2C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144059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BD002A-A256-AF42-B7B7-C80ECF48CC2C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</a:t>
            </a:r>
          </a:p>
        </p:txBody>
      </p:sp>
      <p:pic>
        <p:nvPicPr>
          <p:cNvPr id="2" name="Google Shape;301;p39">
            <a:extLst>
              <a:ext uri="{FF2B5EF4-FFF2-40B4-BE49-F238E27FC236}">
                <a16:creationId xmlns:a16="http://schemas.microsoft.com/office/drawing/2014/main" id="{3F66BDD2-964F-D4DE-5ECC-1C154B6D76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06550" y="1930650"/>
            <a:ext cx="3450225" cy="35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02;p39">
            <a:extLst>
              <a:ext uri="{FF2B5EF4-FFF2-40B4-BE49-F238E27FC236}">
                <a16:creationId xmlns:a16="http://schemas.microsoft.com/office/drawing/2014/main" id="{64238CF5-D153-390F-CD1D-5BF483A668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576" y="1135691"/>
            <a:ext cx="7976100" cy="707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/>
              <a:t>SNN Mapping</a:t>
            </a:r>
            <a:endParaRPr dirty="0"/>
          </a:p>
        </p:txBody>
      </p:sp>
      <p:pic>
        <p:nvPicPr>
          <p:cNvPr id="10" name="Google Shape;304;p39">
            <a:extLst>
              <a:ext uri="{FF2B5EF4-FFF2-40B4-BE49-F238E27FC236}">
                <a16:creationId xmlns:a16="http://schemas.microsoft.com/office/drawing/2014/main" id="{F3CE3124-3966-333D-3240-70974A03D9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2252050"/>
            <a:ext cx="4801737" cy="3282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1078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BD002A-A256-AF42-B7B7-C80ECF48CC2C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</a:t>
            </a:r>
          </a:p>
        </p:txBody>
      </p:sp>
      <p:pic>
        <p:nvPicPr>
          <p:cNvPr id="5" name="Google Shape;309;p40">
            <a:extLst>
              <a:ext uri="{FF2B5EF4-FFF2-40B4-BE49-F238E27FC236}">
                <a16:creationId xmlns:a16="http://schemas.microsoft.com/office/drawing/2014/main" id="{9508CF02-8E9F-62AB-A44D-DBED64FDFB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2215" y="1916832"/>
            <a:ext cx="3450225" cy="359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10;p40">
            <a:extLst>
              <a:ext uri="{FF2B5EF4-FFF2-40B4-BE49-F238E27FC236}">
                <a16:creationId xmlns:a16="http://schemas.microsoft.com/office/drawing/2014/main" id="{03A1309E-863E-9C1A-38E6-1D0799040E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72" y="2238231"/>
            <a:ext cx="4801726" cy="32909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11;p40">
            <a:extLst>
              <a:ext uri="{FF2B5EF4-FFF2-40B4-BE49-F238E27FC236}">
                <a16:creationId xmlns:a16="http://schemas.microsoft.com/office/drawing/2014/main" id="{E9E1DA78-16DE-C7C7-F4B2-03B7C97FA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605" y="1124744"/>
            <a:ext cx="7976100" cy="707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/>
              <a:t>SNN Mapping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69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4;p38">
            <a:extLst>
              <a:ext uri="{FF2B5EF4-FFF2-40B4-BE49-F238E27FC236}">
                <a16:creationId xmlns:a16="http://schemas.microsoft.com/office/drawing/2014/main" id="{C93AB66B-24C8-5C07-705A-7013374A7730}"/>
              </a:ext>
            </a:extLst>
          </p:cNvPr>
          <p:cNvSpPr txBox="1">
            <a:spLocks/>
          </p:cNvSpPr>
          <p:nvPr/>
        </p:nvSpPr>
        <p:spPr>
          <a:xfrm>
            <a:off x="8556784" y="56071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26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BD002A-A256-AF42-B7B7-C80ECF48CC2C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</a:t>
            </a:r>
          </a:p>
        </p:txBody>
      </p:sp>
      <p:sp>
        <p:nvSpPr>
          <p:cNvPr id="9" name="Google Shape;303;p39">
            <a:extLst>
              <a:ext uri="{FF2B5EF4-FFF2-40B4-BE49-F238E27FC236}">
                <a16:creationId xmlns:a16="http://schemas.microsoft.com/office/drawing/2014/main" id="{E8682E4B-7D5E-3642-5940-102A6449C97E}"/>
              </a:ext>
            </a:extLst>
          </p:cNvPr>
          <p:cNvSpPr txBox="1">
            <a:spLocks/>
          </p:cNvSpPr>
          <p:nvPr/>
        </p:nvSpPr>
        <p:spPr>
          <a:xfrm>
            <a:off x="8556784" y="56071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26</a:t>
            </a:fld>
            <a:endParaRPr lang="en"/>
          </a:p>
        </p:txBody>
      </p:sp>
      <p:sp>
        <p:nvSpPr>
          <p:cNvPr id="12" name="Google Shape;312;p40">
            <a:extLst>
              <a:ext uri="{FF2B5EF4-FFF2-40B4-BE49-F238E27FC236}">
                <a16:creationId xmlns:a16="http://schemas.microsoft.com/office/drawing/2014/main" id="{A3D5D53E-2169-7199-6497-F4DE81BAD3A2}"/>
              </a:ext>
            </a:extLst>
          </p:cNvPr>
          <p:cNvSpPr txBox="1">
            <a:spLocks/>
          </p:cNvSpPr>
          <p:nvPr/>
        </p:nvSpPr>
        <p:spPr>
          <a:xfrm>
            <a:off x="8813284" y="577164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26</a:t>
            </a:fld>
            <a:endParaRPr lang="en"/>
          </a:p>
        </p:txBody>
      </p:sp>
      <p:pic>
        <p:nvPicPr>
          <p:cNvPr id="3" name="Google Shape;317;p41">
            <a:extLst>
              <a:ext uri="{FF2B5EF4-FFF2-40B4-BE49-F238E27FC236}">
                <a16:creationId xmlns:a16="http://schemas.microsoft.com/office/drawing/2014/main" id="{09DD3C3A-F181-47DD-0790-0355EC8C45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1660" y="1920930"/>
            <a:ext cx="3450225" cy="359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8;p41">
            <a:extLst>
              <a:ext uri="{FF2B5EF4-FFF2-40B4-BE49-F238E27FC236}">
                <a16:creationId xmlns:a16="http://schemas.microsoft.com/office/drawing/2014/main" id="{94CEC755-BD65-2CC8-FF0D-255142B08B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04" y="2242331"/>
            <a:ext cx="4790116" cy="3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9;p41">
            <a:extLst>
              <a:ext uri="{FF2B5EF4-FFF2-40B4-BE49-F238E27FC236}">
                <a16:creationId xmlns:a16="http://schemas.microsoft.com/office/drawing/2014/main" id="{3C761525-5AAC-FD7C-8461-9BC000ACC7C4}"/>
              </a:ext>
            </a:extLst>
          </p:cNvPr>
          <p:cNvSpPr txBox="1">
            <a:spLocks/>
          </p:cNvSpPr>
          <p:nvPr/>
        </p:nvSpPr>
        <p:spPr bwMode="auto">
          <a:xfrm>
            <a:off x="742219" y="1166506"/>
            <a:ext cx="7976100" cy="70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/>
              <a:t>SNN Mapping</a:t>
            </a:r>
          </a:p>
        </p:txBody>
      </p:sp>
      <p:sp>
        <p:nvSpPr>
          <p:cNvPr id="13" name="Google Shape;320;p41">
            <a:extLst>
              <a:ext uri="{FF2B5EF4-FFF2-40B4-BE49-F238E27FC236}">
                <a16:creationId xmlns:a16="http://schemas.microsoft.com/office/drawing/2014/main" id="{3394715B-4E7B-82B5-F90A-194ED68C8804}"/>
              </a:ext>
            </a:extLst>
          </p:cNvPr>
          <p:cNvSpPr txBox="1">
            <a:spLocks/>
          </p:cNvSpPr>
          <p:nvPr/>
        </p:nvSpPr>
        <p:spPr>
          <a:xfrm>
            <a:off x="8709184" y="5759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305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4;p38">
            <a:extLst>
              <a:ext uri="{FF2B5EF4-FFF2-40B4-BE49-F238E27FC236}">
                <a16:creationId xmlns:a16="http://schemas.microsoft.com/office/drawing/2014/main" id="{C93AB66B-24C8-5C07-705A-7013374A7730}"/>
              </a:ext>
            </a:extLst>
          </p:cNvPr>
          <p:cNvSpPr txBox="1">
            <a:spLocks/>
          </p:cNvSpPr>
          <p:nvPr/>
        </p:nvSpPr>
        <p:spPr>
          <a:xfrm>
            <a:off x="8556784" y="56071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27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BD002A-A256-AF42-B7B7-C80ECF48CC2C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</a:t>
            </a:r>
          </a:p>
        </p:txBody>
      </p:sp>
      <p:sp>
        <p:nvSpPr>
          <p:cNvPr id="9" name="Google Shape;303;p39">
            <a:extLst>
              <a:ext uri="{FF2B5EF4-FFF2-40B4-BE49-F238E27FC236}">
                <a16:creationId xmlns:a16="http://schemas.microsoft.com/office/drawing/2014/main" id="{E8682E4B-7D5E-3642-5940-102A6449C97E}"/>
              </a:ext>
            </a:extLst>
          </p:cNvPr>
          <p:cNvSpPr txBox="1">
            <a:spLocks/>
          </p:cNvSpPr>
          <p:nvPr/>
        </p:nvSpPr>
        <p:spPr>
          <a:xfrm>
            <a:off x="8556784" y="56071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27</a:t>
            </a:fld>
            <a:endParaRPr lang="en"/>
          </a:p>
        </p:txBody>
      </p:sp>
      <p:sp>
        <p:nvSpPr>
          <p:cNvPr id="12" name="Google Shape;312;p40">
            <a:extLst>
              <a:ext uri="{FF2B5EF4-FFF2-40B4-BE49-F238E27FC236}">
                <a16:creationId xmlns:a16="http://schemas.microsoft.com/office/drawing/2014/main" id="{A3D5D53E-2169-7199-6497-F4DE81BAD3A2}"/>
              </a:ext>
            </a:extLst>
          </p:cNvPr>
          <p:cNvSpPr txBox="1">
            <a:spLocks/>
          </p:cNvSpPr>
          <p:nvPr/>
        </p:nvSpPr>
        <p:spPr>
          <a:xfrm>
            <a:off x="8813284" y="577164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27</a:t>
            </a:fld>
            <a:endParaRPr lang="en"/>
          </a:p>
        </p:txBody>
      </p:sp>
      <p:sp>
        <p:nvSpPr>
          <p:cNvPr id="13" name="Google Shape;320;p41">
            <a:extLst>
              <a:ext uri="{FF2B5EF4-FFF2-40B4-BE49-F238E27FC236}">
                <a16:creationId xmlns:a16="http://schemas.microsoft.com/office/drawing/2014/main" id="{3394715B-4E7B-82B5-F90A-194ED68C8804}"/>
              </a:ext>
            </a:extLst>
          </p:cNvPr>
          <p:cNvSpPr txBox="1">
            <a:spLocks/>
          </p:cNvSpPr>
          <p:nvPr/>
        </p:nvSpPr>
        <p:spPr>
          <a:xfrm>
            <a:off x="8709184" y="5759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27</a:t>
            </a:fld>
            <a:endParaRPr lang="en"/>
          </a:p>
        </p:txBody>
      </p:sp>
      <p:pic>
        <p:nvPicPr>
          <p:cNvPr id="2" name="Google Shape;325;p42">
            <a:extLst>
              <a:ext uri="{FF2B5EF4-FFF2-40B4-BE49-F238E27FC236}">
                <a16:creationId xmlns:a16="http://schemas.microsoft.com/office/drawing/2014/main" id="{F68B38E1-D4D6-CE13-D745-87314ED325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02152" y="1920959"/>
            <a:ext cx="3450225" cy="359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6;p42">
            <a:extLst>
              <a:ext uri="{FF2B5EF4-FFF2-40B4-BE49-F238E27FC236}">
                <a16:creationId xmlns:a16="http://schemas.microsoft.com/office/drawing/2014/main" id="{71056A77-DEFC-4D57-E870-CEA4058929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00" y="2242358"/>
            <a:ext cx="4790100" cy="32693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7;p42">
            <a:extLst>
              <a:ext uri="{FF2B5EF4-FFF2-40B4-BE49-F238E27FC236}">
                <a16:creationId xmlns:a16="http://schemas.microsoft.com/office/drawing/2014/main" id="{7F2EF191-9196-F46E-7129-71D39B792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2364" y="1200425"/>
            <a:ext cx="7976100" cy="707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/>
              <a:t>SNN Mapping</a:t>
            </a:r>
            <a:endParaRPr dirty="0"/>
          </a:p>
        </p:txBody>
      </p:sp>
      <p:sp>
        <p:nvSpPr>
          <p:cNvPr id="11" name="Google Shape;328;p42">
            <a:extLst>
              <a:ext uri="{FF2B5EF4-FFF2-40B4-BE49-F238E27FC236}">
                <a16:creationId xmlns:a16="http://schemas.microsoft.com/office/drawing/2014/main" id="{083792EC-D1C7-516A-9372-A9C9BC27E0A0}"/>
              </a:ext>
            </a:extLst>
          </p:cNvPr>
          <p:cNvSpPr txBox="1">
            <a:spLocks/>
          </p:cNvSpPr>
          <p:nvPr/>
        </p:nvSpPr>
        <p:spPr>
          <a:xfrm>
            <a:off x="8861584" y="5911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241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43;p34">
            <a:extLst>
              <a:ext uri="{FF2B5EF4-FFF2-40B4-BE49-F238E27FC236}">
                <a16:creationId xmlns:a16="http://schemas.microsoft.com/office/drawing/2014/main" id="{C4F069B9-2554-7080-C2A4-D4D85569DA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576" y="2647764"/>
            <a:ext cx="8208912" cy="2520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1. RISC V Pipelined CPU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2. NOC Implementation  and Testing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3. SNN Software Implementation and Testing on FPGA board</a:t>
            </a:r>
            <a:endParaRPr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/>
              <a:t>METHODOLOGY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826630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43;p34">
            <a:extLst>
              <a:ext uri="{FF2B5EF4-FFF2-40B4-BE49-F238E27FC236}">
                <a16:creationId xmlns:a16="http://schemas.microsoft.com/office/drawing/2014/main" id="{C4F069B9-2554-7080-C2A4-D4D85569DA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7664" y="3212976"/>
            <a:ext cx="8208912" cy="2520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4000" dirty="0"/>
              <a:t>CURRENT PROGRES</a:t>
            </a:r>
            <a:endParaRPr sz="40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62518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C76C-B198-42BF-90C9-668F03F4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792" y="3140968"/>
            <a:ext cx="4176464" cy="576064"/>
          </a:xfrm>
        </p:spPr>
        <p:txBody>
          <a:bodyPr/>
          <a:lstStyle/>
          <a:p>
            <a:r>
              <a:rPr lang="en-US" sz="36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5102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C58DB-33D6-AE9E-1409-772647302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04" y="1628800"/>
            <a:ext cx="5075542" cy="41891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C0CAD22-9C19-5BCB-A8CA-3B2A95976E78}"/>
              </a:ext>
            </a:extLst>
          </p:cNvPr>
          <p:cNvSpPr/>
          <p:nvPr/>
        </p:nvSpPr>
        <p:spPr bwMode="auto">
          <a:xfrm>
            <a:off x="5817973" y="2204864"/>
            <a:ext cx="882098" cy="792088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0F4B18-2FA0-A040-D5AE-9D612897DE2D}"/>
              </a:ext>
            </a:extLst>
          </p:cNvPr>
          <p:cNvCxnSpPr>
            <a:cxnSpLocks/>
          </p:cNvCxnSpPr>
          <p:nvPr/>
        </p:nvCxnSpPr>
        <p:spPr bwMode="auto">
          <a:xfrm flipH="1">
            <a:off x="6710548" y="2583096"/>
            <a:ext cx="76755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Google Shape;249;p34">
            <a:extLst>
              <a:ext uri="{FF2B5EF4-FFF2-40B4-BE49-F238E27FC236}">
                <a16:creationId xmlns:a16="http://schemas.microsoft.com/office/drawing/2014/main" id="{94003FA1-7AFF-C16E-37A2-4A93C6D605B0}"/>
              </a:ext>
            </a:extLst>
          </p:cNvPr>
          <p:cNvSpPr txBox="1"/>
          <p:nvPr/>
        </p:nvSpPr>
        <p:spPr>
          <a:xfrm>
            <a:off x="7488584" y="2204864"/>
            <a:ext cx="1532700" cy="1015632"/>
          </a:xfrm>
          <a:prstGeom prst="rect">
            <a:avLst/>
          </a:prstGeom>
          <a:noFill/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Node(Customised RISC-V Core)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134913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B2F12-B561-7526-B6F9-C758F2DA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29" y="894194"/>
            <a:ext cx="5239481" cy="4353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32FEA-DFEB-9AB0-3936-0A655518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773" y="4472873"/>
            <a:ext cx="1763174" cy="145525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DDE3AE1-47AA-AA29-7890-0AB50A5F53B5}"/>
              </a:ext>
            </a:extLst>
          </p:cNvPr>
          <p:cNvSpPr/>
          <p:nvPr/>
        </p:nvSpPr>
        <p:spPr bwMode="auto">
          <a:xfrm>
            <a:off x="7236296" y="4581128"/>
            <a:ext cx="504056" cy="432048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854CB-93C6-2EE1-C033-BB2108E7F68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64088" y="3933056"/>
            <a:ext cx="1872208" cy="8099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A10110A-F7E9-E700-0C11-6966DC9B78FE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B3B77E-A21A-9B96-66A9-123A5B35645D}"/>
              </a:ext>
            </a:extLst>
          </p:cNvPr>
          <p:cNvSpPr/>
          <p:nvPr/>
        </p:nvSpPr>
        <p:spPr bwMode="auto">
          <a:xfrm>
            <a:off x="2288273" y="2405605"/>
            <a:ext cx="1224136" cy="2664296"/>
          </a:xfrm>
          <a:prstGeom prst="rect">
            <a:avLst/>
          </a:prstGeom>
          <a:noFill/>
          <a:ln w="38100" cap="flat" cmpd="sng" algn="ctr">
            <a:solidFill>
              <a:srgbClr val="FF12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Google Shape;249;p34">
            <a:extLst>
              <a:ext uri="{FF2B5EF4-FFF2-40B4-BE49-F238E27FC236}">
                <a16:creationId xmlns:a16="http://schemas.microsoft.com/office/drawing/2014/main" id="{B4824597-4636-60A7-1138-4A07D461A916}"/>
              </a:ext>
            </a:extLst>
          </p:cNvPr>
          <p:cNvSpPr txBox="1"/>
          <p:nvPr/>
        </p:nvSpPr>
        <p:spPr>
          <a:xfrm>
            <a:off x="220957" y="2751922"/>
            <a:ext cx="1409209" cy="677078"/>
          </a:xfrm>
          <a:prstGeom prst="rect">
            <a:avLst/>
          </a:prstGeom>
          <a:noFill/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Customised RISC-V Core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1559D9-8690-CB56-B145-055D9792C3E7}"/>
              </a:ext>
            </a:extLst>
          </p:cNvPr>
          <p:cNvCxnSpPr>
            <a:cxnSpLocks/>
          </p:cNvCxnSpPr>
          <p:nvPr/>
        </p:nvCxnSpPr>
        <p:spPr bwMode="auto">
          <a:xfrm>
            <a:off x="1660729" y="3064557"/>
            <a:ext cx="627544" cy="64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9031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A10110A-F7E9-E700-0C11-6966DC9B78FE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8" name="Google Shape;259;p35">
            <a:extLst>
              <a:ext uri="{FF2B5EF4-FFF2-40B4-BE49-F238E27FC236}">
                <a16:creationId xmlns:a16="http://schemas.microsoft.com/office/drawing/2014/main" id="{D13A721C-F739-E8B4-45BA-F46A8ECA8BA7}"/>
              </a:ext>
            </a:extLst>
          </p:cNvPr>
          <p:cNvSpPr txBox="1">
            <a:spLocks/>
          </p:cNvSpPr>
          <p:nvPr/>
        </p:nvSpPr>
        <p:spPr>
          <a:xfrm>
            <a:off x="8453244" y="55682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32</a:t>
            </a:fld>
            <a:endParaRPr lang="en"/>
          </a:p>
        </p:txBody>
      </p:sp>
      <p:grpSp>
        <p:nvGrpSpPr>
          <p:cNvPr id="10" name="Google Shape;261;p35">
            <a:extLst>
              <a:ext uri="{FF2B5EF4-FFF2-40B4-BE49-F238E27FC236}">
                <a16:creationId xmlns:a16="http://schemas.microsoft.com/office/drawing/2014/main" id="{6C5AEAD5-439A-52EE-4B71-DE31C6C1A16F}"/>
              </a:ext>
            </a:extLst>
          </p:cNvPr>
          <p:cNvGrpSpPr/>
          <p:nvPr/>
        </p:nvGrpSpPr>
        <p:grpSpPr>
          <a:xfrm>
            <a:off x="2375756" y="2204864"/>
            <a:ext cx="3312368" cy="3024336"/>
            <a:chOff x="5037388" y="1437425"/>
            <a:chExt cx="2676525" cy="2676525"/>
          </a:xfrm>
        </p:grpSpPr>
        <p:pic>
          <p:nvPicPr>
            <p:cNvPr id="12" name="Google Shape;262;p35">
              <a:extLst>
                <a:ext uri="{FF2B5EF4-FFF2-40B4-BE49-F238E27FC236}">
                  <a16:creationId xmlns:a16="http://schemas.microsoft.com/office/drawing/2014/main" id="{A0FB705D-02E4-5F92-E04B-B600C295CB5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37388" y="1437425"/>
              <a:ext cx="2676525" cy="267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64;p35">
              <a:extLst>
                <a:ext uri="{FF2B5EF4-FFF2-40B4-BE49-F238E27FC236}">
                  <a16:creationId xmlns:a16="http://schemas.microsoft.com/office/drawing/2014/main" id="{19CB2DB2-24F7-2A63-232C-C003AEF95C2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94100" y="1513625"/>
              <a:ext cx="1476675" cy="1753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C2E9D14-0A16-E4F3-B3F8-8E849796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304" y="3525248"/>
            <a:ext cx="2701752" cy="2244911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1BE262A-6F60-131E-7CBD-5B078CAE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69AAC9-C445-C03D-F967-295740C20AED}"/>
              </a:ext>
            </a:extLst>
          </p:cNvPr>
          <p:cNvSpPr/>
          <p:nvPr/>
        </p:nvSpPr>
        <p:spPr bwMode="auto">
          <a:xfrm>
            <a:off x="6547200" y="4317299"/>
            <a:ext cx="648072" cy="1440160"/>
          </a:xfrm>
          <a:prstGeom prst="rect">
            <a:avLst/>
          </a:prstGeom>
          <a:noFill/>
          <a:ln w="38100" cap="flat" cmpd="sng" algn="ctr">
            <a:solidFill>
              <a:srgbClr val="DA251D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5CDB08-6CF9-C385-3870-1F05AAB8488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50975" y="4760549"/>
            <a:ext cx="516241" cy="2638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3928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A10110A-F7E9-E700-0C11-6966DC9B78FE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4" name="Google Shape;257;p35">
            <a:extLst>
              <a:ext uri="{FF2B5EF4-FFF2-40B4-BE49-F238E27FC236}">
                <a16:creationId xmlns:a16="http://schemas.microsoft.com/office/drawing/2014/main" id="{7CBDFC77-FE9C-3CDE-29C7-4C9CD5C124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560" y="1353448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RISC-V CPU</a:t>
            </a:r>
            <a:endParaRPr dirty="0"/>
          </a:p>
        </p:txBody>
      </p:sp>
      <p:sp>
        <p:nvSpPr>
          <p:cNvPr id="7" name="Google Shape;258;p35">
            <a:extLst>
              <a:ext uri="{FF2B5EF4-FFF2-40B4-BE49-F238E27FC236}">
                <a16:creationId xmlns:a16="http://schemas.microsoft.com/office/drawing/2014/main" id="{FB692099-6794-152A-F0F2-0D8081A2756A}"/>
              </a:ext>
            </a:extLst>
          </p:cNvPr>
          <p:cNvSpPr txBox="1">
            <a:spLocks/>
          </p:cNvSpPr>
          <p:nvPr/>
        </p:nvSpPr>
        <p:spPr bwMode="auto">
          <a:xfrm>
            <a:off x="611560" y="2060848"/>
            <a:ext cx="3744416" cy="336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kern="0" dirty="0"/>
          </a:p>
          <a:p>
            <a:pPr marL="457200" indent="-317500">
              <a:spcBef>
                <a:spcPts val="0"/>
              </a:spcBef>
              <a:spcAft>
                <a:spcPts val="0"/>
              </a:spcAft>
              <a:buSzPts val="1400"/>
              <a:buFontTx/>
              <a:buChar char="●"/>
            </a:pPr>
            <a:r>
              <a:rPr lang="en-US" kern="0" dirty="0"/>
              <a:t>RISC V ISA(RV32IMF)</a:t>
            </a:r>
          </a:p>
          <a:p>
            <a:pPr marL="45720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kern="0" dirty="0"/>
          </a:p>
          <a:p>
            <a:pPr marL="457200" indent="-317500">
              <a:spcBef>
                <a:spcPts val="0"/>
              </a:spcBef>
              <a:spcAft>
                <a:spcPts val="0"/>
              </a:spcAft>
              <a:buSzPts val="1400"/>
              <a:buFontTx/>
              <a:buChar char="●"/>
            </a:pPr>
            <a:r>
              <a:rPr lang="en-US" kern="0" dirty="0"/>
              <a:t>Five stage  pipelined</a:t>
            </a:r>
          </a:p>
          <a:p>
            <a:pPr marL="45720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kern="0" dirty="0"/>
          </a:p>
          <a:p>
            <a:pPr marL="457200" indent="-317500">
              <a:spcBef>
                <a:spcPts val="0"/>
              </a:spcBef>
              <a:spcAft>
                <a:spcPts val="0"/>
              </a:spcAft>
              <a:buSzPts val="1400"/>
              <a:buFontTx/>
              <a:buChar char="●"/>
            </a:pPr>
            <a:r>
              <a:rPr lang="en-US" kern="0" dirty="0"/>
              <a:t>Support for high parallelism</a:t>
            </a:r>
          </a:p>
          <a:p>
            <a:pPr marL="457200" indent="-317500">
              <a:spcBef>
                <a:spcPts val="0"/>
              </a:spcBef>
              <a:spcAft>
                <a:spcPts val="0"/>
              </a:spcAft>
              <a:buSzPts val="1400"/>
              <a:buFontTx/>
              <a:buChar char="●"/>
            </a:pPr>
            <a:endParaRPr lang="en-US" kern="0" dirty="0"/>
          </a:p>
          <a:p>
            <a:pPr marL="457200" indent="-317500">
              <a:spcBef>
                <a:spcPts val="0"/>
              </a:spcBef>
              <a:spcAft>
                <a:spcPts val="0"/>
              </a:spcAft>
              <a:buSzPts val="1400"/>
              <a:buFontTx/>
              <a:buChar char="●"/>
            </a:pPr>
            <a:r>
              <a:rPr lang="en-US" kern="0" dirty="0"/>
              <a:t>Customized for Interrupts and Network interface</a:t>
            </a:r>
          </a:p>
        </p:txBody>
      </p:sp>
      <p:sp>
        <p:nvSpPr>
          <p:cNvPr id="8" name="Google Shape;259;p35">
            <a:extLst>
              <a:ext uri="{FF2B5EF4-FFF2-40B4-BE49-F238E27FC236}">
                <a16:creationId xmlns:a16="http://schemas.microsoft.com/office/drawing/2014/main" id="{D13A721C-F739-E8B4-45BA-F46A8ECA8BA7}"/>
              </a:ext>
            </a:extLst>
          </p:cNvPr>
          <p:cNvSpPr txBox="1">
            <a:spLocks/>
          </p:cNvSpPr>
          <p:nvPr/>
        </p:nvSpPr>
        <p:spPr>
          <a:xfrm>
            <a:off x="8453244" y="55682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33</a:t>
            </a:fld>
            <a:endParaRPr lang="en"/>
          </a:p>
        </p:txBody>
      </p:sp>
      <p:grpSp>
        <p:nvGrpSpPr>
          <p:cNvPr id="10" name="Google Shape;261;p35">
            <a:extLst>
              <a:ext uri="{FF2B5EF4-FFF2-40B4-BE49-F238E27FC236}">
                <a16:creationId xmlns:a16="http://schemas.microsoft.com/office/drawing/2014/main" id="{6C5AEAD5-439A-52EE-4B71-DE31C6C1A16F}"/>
              </a:ext>
            </a:extLst>
          </p:cNvPr>
          <p:cNvGrpSpPr/>
          <p:nvPr/>
        </p:nvGrpSpPr>
        <p:grpSpPr>
          <a:xfrm>
            <a:off x="5868144" y="2708920"/>
            <a:ext cx="1944216" cy="1800200"/>
            <a:chOff x="5037388" y="1437425"/>
            <a:chExt cx="2676525" cy="2676525"/>
          </a:xfrm>
        </p:grpSpPr>
        <p:pic>
          <p:nvPicPr>
            <p:cNvPr id="12" name="Google Shape;262;p35">
              <a:extLst>
                <a:ext uri="{FF2B5EF4-FFF2-40B4-BE49-F238E27FC236}">
                  <a16:creationId xmlns:a16="http://schemas.microsoft.com/office/drawing/2014/main" id="{A0FB705D-02E4-5F92-E04B-B600C295CB5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37388" y="1437425"/>
              <a:ext cx="2676525" cy="267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64;p35">
              <a:extLst>
                <a:ext uri="{FF2B5EF4-FFF2-40B4-BE49-F238E27FC236}">
                  <a16:creationId xmlns:a16="http://schemas.microsoft.com/office/drawing/2014/main" id="{19CB2DB2-24F7-2A63-232C-C003AEF95C2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94100" y="1513625"/>
              <a:ext cx="1476675" cy="1753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9454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A10110A-F7E9-E700-0C11-6966DC9B78FE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19C2A-18FB-503D-1769-D1F7D0CE3DC8}"/>
              </a:ext>
            </a:extLst>
          </p:cNvPr>
          <p:cNvSpPr txBox="1">
            <a:spLocks/>
          </p:cNvSpPr>
          <p:nvPr/>
        </p:nvSpPr>
        <p:spPr bwMode="auto">
          <a:xfrm>
            <a:off x="467544" y="126876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 Use of CPU Core</a:t>
            </a:r>
          </a:p>
        </p:txBody>
      </p:sp>
      <p:pic>
        <p:nvPicPr>
          <p:cNvPr id="3" name="Google Shape;357;p45">
            <a:extLst>
              <a:ext uri="{FF2B5EF4-FFF2-40B4-BE49-F238E27FC236}">
                <a16:creationId xmlns:a16="http://schemas.microsoft.com/office/drawing/2014/main" id="{FCD517AD-EA5F-E6E2-3925-D8EBE7C114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9690"/>
          <a:stretch/>
        </p:blipFill>
        <p:spPr>
          <a:xfrm>
            <a:off x="611561" y="2250275"/>
            <a:ext cx="919254" cy="175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8;p45">
            <a:extLst>
              <a:ext uri="{FF2B5EF4-FFF2-40B4-BE49-F238E27FC236}">
                <a16:creationId xmlns:a16="http://schemas.microsoft.com/office/drawing/2014/main" id="{5DC766E0-D931-6347-A5DD-08285F3F6D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1348"/>
          <a:stretch/>
        </p:blipFill>
        <p:spPr>
          <a:xfrm>
            <a:off x="1452559" y="2205860"/>
            <a:ext cx="1618458" cy="18436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E9DDC9-BE6B-4790-FA64-9D28047126A1}"/>
              </a:ext>
            </a:extLst>
          </p:cNvPr>
          <p:cNvSpPr/>
          <p:nvPr/>
        </p:nvSpPr>
        <p:spPr bwMode="auto">
          <a:xfrm>
            <a:off x="3819807" y="2217564"/>
            <a:ext cx="1256249" cy="122006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CPU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FB124A-02F2-069A-97C1-3317637348B7}"/>
              </a:ext>
            </a:extLst>
          </p:cNvPr>
          <p:cNvCxnSpPr>
            <a:cxnSpLocks/>
          </p:cNvCxnSpPr>
          <p:nvPr/>
        </p:nvCxnSpPr>
        <p:spPr bwMode="auto">
          <a:xfrm>
            <a:off x="3135731" y="2708920"/>
            <a:ext cx="684076" cy="2133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0591D4-70FE-EA2E-576A-C7C9004976D9}"/>
              </a:ext>
            </a:extLst>
          </p:cNvPr>
          <p:cNvCxnSpPr>
            <a:cxnSpLocks/>
          </p:cNvCxnSpPr>
          <p:nvPr/>
        </p:nvCxnSpPr>
        <p:spPr bwMode="auto">
          <a:xfrm>
            <a:off x="5293158" y="2810772"/>
            <a:ext cx="684076" cy="2133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2" name="Picture 4" descr="Best Neural Network Control GIFs | Gfycat">
            <a:extLst>
              <a:ext uri="{FF2B5EF4-FFF2-40B4-BE49-F238E27FC236}">
                <a16:creationId xmlns:a16="http://schemas.microsoft.com/office/drawing/2014/main" id="{1EE68D57-4A18-2A25-665F-6A1E69EBB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36" y="1936342"/>
            <a:ext cx="2847426" cy="215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53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0C079A-6930-658B-E239-00DFE26170A9}"/>
              </a:ext>
            </a:extLst>
          </p:cNvPr>
          <p:cNvGrpSpPr/>
          <p:nvPr/>
        </p:nvGrpSpPr>
        <p:grpSpPr>
          <a:xfrm>
            <a:off x="2483768" y="1844824"/>
            <a:ext cx="4608512" cy="4009610"/>
            <a:chOff x="2411760" y="1772816"/>
            <a:chExt cx="4608512" cy="40096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B41319-08CE-E56F-E51B-906AB14980F8}"/>
                </a:ext>
              </a:extLst>
            </p:cNvPr>
            <p:cNvSpPr/>
            <p:nvPr/>
          </p:nvSpPr>
          <p:spPr>
            <a:xfrm>
              <a:off x="2411760" y="1772816"/>
              <a:ext cx="4608512" cy="4009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oogle Shape;264;p35">
              <a:extLst>
                <a:ext uri="{FF2B5EF4-FFF2-40B4-BE49-F238E27FC236}">
                  <a16:creationId xmlns:a16="http://schemas.microsoft.com/office/drawing/2014/main" id="{71315D00-A9A1-6F09-FCA6-8F4AA0FEE68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544948" y="2504371"/>
              <a:ext cx="2507482" cy="2652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6727AF2-FCB4-8494-1C8A-8482E26E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700808"/>
            <a:ext cx="4917874" cy="42370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270418-2560-1DEC-C18B-946A19031EA3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14" name="Google Shape;257;p35">
            <a:extLst>
              <a:ext uri="{FF2B5EF4-FFF2-40B4-BE49-F238E27FC236}">
                <a16:creationId xmlns:a16="http://schemas.microsoft.com/office/drawing/2014/main" id="{F681D992-97F3-F487-4E62-33393873E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950" y="1007014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RISC-V CPU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5CBC0F-0162-4FE1-96AC-FCFAD94CCDFC}"/>
              </a:ext>
            </a:extLst>
          </p:cNvPr>
          <p:cNvSpPr/>
          <p:nvPr/>
        </p:nvSpPr>
        <p:spPr bwMode="auto">
          <a:xfrm>
            <a:off x="3814346" y="2690918"/>
            <a:ext cx="1621750" cy="12421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2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0C079A-6930-658B-E239-00DFE26170A9}"/>
              </a:ext>
            </a:extLst>
          </p:cNvPr>
          <p:cNvGrpSpPr/>
          <p:nvPr/>
        </p:nvGrpSpPr>
        <p:grpSpPr>
          <a:xfrm>
            <a:off x="2483768" y="1844824"/>
            <a:ext cx="4608512" cy="4009610"/>
            <a:chOff x="2411760" y="1772816"/>
            <a:chExt cx="4608512" cy="40096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B41319-08CE-E56F-E51B-906AB14980F8}"/>
                </a:ext>
              </a:extLst>
            </p:cNvPr>
            <p:cNvSpPr/>
            <p:nvPr/>
          </p:nvSpPr>
          <p:spPr>
            <a:xfrm>
              <a:off x="2411760" y="1772816"/>
              <a:ext cx="4608512" cy="4009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oogle Shape;264;p35">
              <a:extLst>
                <a:ext uri="{FF2B5EF4-FFF2-40B4-BE49-F238E27FC236}">
                  <a16:creationId xmlns:a16="http://schemas.microsoft.com/office/drawing/2014/main" id="{71315D00-A9A1-6F09-FCA6-8F4AA0FEE68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544948" y="2504371"/>
              <a:ext cx="2507482" cy="2652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6727AF2-FCB4-8494-1C8A-8482E26E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700808"/>
            <a:ext cx="4917874" cy="42370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270418-2560-1DEC-C18B-946A19031EA3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14" name="Google Shape;257;p35">
            <a:extLst>
              <a:ext uri="{FF2B5EF4-FFF2-40B4-BE49-F238E27FC236}">
                <a16:creationId xmlns:a16="http://schemas.microsoft.com/office/drawing/2014/main" id="{F681D992-97F3-F487-4E62-33393873E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950" y="1007014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RISC-V CPU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1BE6F-CF87-8FE2-4786-EAEAC072DB57}"/>
              </a:ext>
            </a:extLst>
          </p:cNvPr>
          <p:cNvSpPr/>
          <p:nvPr/>
        </p:nvSpPr>
        <p:spPr bwMode="auto">
          <a:xfrm>
            <a:off x="2483768" y="2546902"/>
            <a:ext cx="1482414" cy="12421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575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0C079A-6930-658B-E239-00DFE26170A9}"/>
              </a:ext>
            </a:extLst>
          </p:cNvPr>
          <p:cNvGrpSpPr/>
          <p:nvPr/>
        </p:nvGrpSpPr>
        <p:grpSpPr>
          <a:xfrm>
            <a:off x="2483768" y="1844824"/>
            <a:ext cx="4608512" cy="4009610"/>
            <a:chOff x="2411760" y="1772816"/>
            <a:chExt cx="4608512" cy="40096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B41319-08CE-E56F-E51B-906AB14980F8}"/>
                </a:ext>
              </a:extLst>
            </p:cNvPr>
            <p:cNvSpPr/>
            <p:nvPr/>
          </p:nvSpPr>
          <p:spPr>
            <a:xfrm>
              <a:off x="2411760" y="1772816"/>
              <a:ext cx="4608512" cy="4009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oogle Shape;264;p35">
              <a:extLst>
                <a:ext uri="{FF2B5EF4-FFF2-40B4-BE49-F238E27FC236}">
                  <a16:creationId xmlns:a16="http://schemas.microsoft.com/office/drawing/2014/main" id="{71315D00-A9A1-6F09-FCA6-8F4AA0FEE68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544948" y="2504371"/>
              <a:ext cx="2507482" cy="2652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6727AF2-FCB4-8494-1C8A-8482E26E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700808"/>
            <a:ext cx="4917874" cy="42370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270418-2560-1DEC-C18B-946A19031EA3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14" name="Google Shape;257;p35">
            <a:extLst>
              <a:ext uri="{FF2B5EF4-FFF2-40B4-BE49-F238E27FC236}">
                <a16:creationId xmlns:a16="http://schemas.microsoft.com/office/drawing/2014/main" id="{F681D992-97F3-F487-4E62-33393873E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950" y="1007014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RISC-V CPU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1BE6F-CF87-8FE2-4786-EAEAC072DB57}"/>
              </a:ext>
            </a:extLst>
          </p:cNvPr>
          <p:cNvSpPr/>
          <p:nvPr/>
        </p:nvSpPr>
        <p:spPr bwMode="auto">
          <a:xfrm>
            <a:off x="3702094" y="1714414"/>
            <a:ext cx="1878018" cy="99450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81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0C079A-6930-658B-E239-00DFE26170A9}"/>
              </a:ext>
            </a:extLst>
          </p:cNvPr>
          <p:cNvGrpSpPr/>
          <p:nvPr/>
        </p:nvGrpSpPr>
        <p:grpSpPr>
          <a:xfrm>
            <a:off x="2483768" y="1844824"/>
            <a:ext cx="4608512" cy="4009610"/>
            <a:chOff x="2411760" y="1772816"/>
            <a:chExt cx="4608512" cy="40096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B41319-08CE-E56F-E51B-906AB14980F8}"/>
                </a:ext>
              </a:extLst>
            </p:cNvPr>
            <p:cNvSpPr/>
            <p:nvPr/>
          </p:nvSpPr>
          <p:spPr>
            <a:xfrm>
              <a:off x="2411760" y="1772816"/>
              <a:ext cx="4608512" cy="4009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oogle Shape;264;p35">
              <a:extLst>
                <a:ext uri="{FF2B5EF4-FFF2-40B4-BE49-F238E27FC236}">
                  <a16:creationId xmlns:a16="http://schemas.microsoft.com/office/drawing/2014/main" id="{71315D00-A9A1-6F09-FCA6-8F4AA0FEE68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544948" y="2504371"/>
              <a:ext cx="2507482" cy="2652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6727AF2-FCB4-8494-1C8A-8482E26E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700808"/>
            <a:ext cx="4917874" cy="42370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270418-2560-1DEC-C18B-946A19031EA3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14" name="Google Shape;257;p35">
            <a:extLst>
              <a:ext uri="{FF2B5EF4-FFF2-40B4-BE49-F238E27FC236}">
                <a16:creationId xmlns:a16="http://schemas.microsoft.com/office/drawing/2014/main" id="{F681D992-97F3-F487-4E62-33393873E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950" y="1007014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RISC-V CPU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1BE6F-CF87-8FE2-4786-EAEAC072DB57}"/>
              </a:ext>
            </a:extLst>
          </p:cNvPr>
          <p:cNvSpPr/>
          <p:nvPr/>
        </p:nvSpPr>
        <p:spPr bwMode="auto">
          <a:xfrm>
            <a:off x="5323743" y="3925564"/>
            <a:ext cx="1878018" cy="192542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5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0C079A-6930-658B-E239-00DFE26170A9}"/>
              </a:ext>
            </a:extLst>
          </p:cNvPr>
          <p:cNvGrpSpPr/>
          <p:nvPr/>
        </p:nvGrpSpPr>
        <p:grpSpPr>
          <a:xfrm>
            <a:off x="2483768" y="1844824"/>
            <a:ext cx="4608512" cy="4009610"/>
            <a:chOff x="2411760" y="1772816"/>
            <a:chExt cx="4608512" cy="40096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B41319-08CE-E56F-E51B-906AB14980F8}"/>
                </a:ext>
              </a:extLst>
            </p:cNvPr>
            <p:cNvSpPr/>
            <p:nvPr/>
          </p:nvSpPr>
          <p:spPr>
            <a:xfrm>
              <a:off x="2411760" y="1772816"/>
              <a:ext cx="4608512" cy="4009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oogle Shape;264;p35">
              <a:extLst>
                <a:ext uri="{FF2B5EF4-FFF2-40B4-BE49-F238E27FC236}">
                  <a16:creationId xmlns:a16="http://schemas.microsoft.com/office/drawing/2014/main" id="{71315D00-A9A1-6F09-FCA6-8F4AA0FEE68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544948" y="2504371"/>
              <a:ext cx="2507482" cy="2652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6727AF2-FCB4-8494-1C8A-8482E26E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700808"/>
            <a:ext cx="4917874" cy="42370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270418-2560-1DEC-C18B-946A19031EA3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14" name="Google Shape;257;p35">
            <a:extLst>
              <a:ext uri="{FF2B5EF4-FFF2-40B4-BE49-F238E27FC236}">
                <a16:creationId xmlns:a16="http://schemas.microsoft.com/office/drawing/2014/main" id="{F681D992-97F3-F487-4E62-33393873E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950" y="1007014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RISC-V CPU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1BE6F-CF87-8FE2-4786-EAEAC072DB57}"/>
              </a:ext>
            </a:extLst>
          </p:cNvPr>
          <p:cNvSpPr/>
          <p:nvPr/>
        </p:nvSpPr>
        <p:spPr bwMode="auto">
          <a:xfrm>
            <a:off x="2607886" y="3789040"/>
            <a:ext cx="1244034" cy="195571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8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6" descr="Introduction - Neural Networks and Deep Learning Tutorial | Study Glance">
            <a:extLst>
              <a:ext uri="{FF2B5EF4-FFF2-40B4-BE49-F238E27FC236}">
                <a16:creationId xmlns:a16="http://schemas.microsoft.com/office/drawing/2014/main" id="{017D58F2-B960-8EA8-F08A-ED7F6F6F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27" y="3024603"/>
            <a:ext cx="5056462" cy="251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Neuron?</a:t>
            </a:r>
            <a:endParaRPr dirty="0">
              <a:solidFill>
                <a:srgbClr val="00386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C14B3-18DA-A276-841C-2F2D901DEB3A}"/>
              </a:ext>
            </a:extLst>
          </p:cNvPr>
          <p:cNvSpPr txBox="1"/>
          <p:nvPr/>
        </p:nvSpPr>
        <p:spPr>
          <a:xfrm>
            <a:off x="549784" y="1905168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 neuron is a specialized cell in the </a:t>
            </a:r>
            <a:r>
              <a:rPr lang="en-US" sz="1400" dirty="0">
                <a:solidFill>
                  <a:srgbClr val="0070C0"/>
                </a:solidFill>
              </a:rPr>
              <a:t>brain</a:t>
            </a:r>
            <a:r>
              <a:rPr lang="en-US" sz="1400" dirty="0"/>
              <a:t> that </a:t>
            </a:r>
            <a:r>
              <a:rPr lang="en-US" sz="1400" dirty="0">
                <a:solidFill>
                  <a:srgbClr val="0070C0"/>
                </a:solidFill>
              </a:rPr>
              <a:t>processes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070C0"/>
                </a:solidFill>
              </a:rPr>
              <a:t>transmits</a:t>
            </a:r>
            <a:r>
              <a:rPr lang="en-US" sz="1400" dirty="0"/>
              <a:t> information through </a:t>
            </a:r>
            <a:r>
              <a:rPr lang="en-US" sz="1400" dirty="0">
                <a:solidFill>
                  <a:srgbClr val="0070C0"/>
                </a:solidFill>
              </a:rPr>
              <a:t>electrical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070C0"/>
                </a:solidFill>
              </a:rPr>
              <a:t>chemical</a:t>
            </a:r>
            <a:r>
              <a:rPr lang="en-US" sz="1400" dirty="0"/>
              <a:t> signals, forming the basis of all cognitive functions</a:t>
            </a:r>
          </a:p>
        </p:txBody>
      </p:sp>
    </p:spTree>
    <p:extLst>
      <p:ext uri="{BB962C8B-B14F-4D97-AF65-F5344CB8AC3E}">
        <p14:creationId xmlns:p14="http://schemas.microsoft.com/office/powerpoint/2010/main" val="387199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0C079A-6930-658B-E239-00DFE26170A9}"/>
              </a:ext>
            </a:extLst>
          </p:cNvPr>
          <p:cNvGrpSpPr/>
          <p:nvPr/>
        </p:nvGrpSpPr>
        <p:grpSpPr>
          <a:xfrm>
            <a:off x="2483768" y="1844824"/>
            <a:ext cx="4608512" cy="4009610"/>
            <a:chOff x="2411760" y="1772816"/>
            <a:chExt cx="4608512" cy="40096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B41319-08CE-E56F-E51B-906AB14980F8}"/>
                </a:ext>
              </a:extLst>
            </p:cNvPr>
            <p:cNvSpPr/>
            <p:nvPr/>
          </p:nvSpPr>
          <p:spPr>
            <a:xfrm>
              <a:off x="2411760" y="1772816"/>
              <a:ext cx="4608512" cy="4009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oogle Shape;264;p35">
              <a:extLst>
                <a:ext uri="{FF2B5EF4-FFF2-40B4-BE49-F238E27FC236}">
                  <a16:creationId xmlns:a16="http://schemas.microsoft.com/office/drawing/2014/main" id="{71315D00-A9A1-6F09-FCA6-8F4AA0FEE68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544948" y="2504371"/>
              <a:ext cx="2507482" cy="2652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6727AF2-FCB4-8494-1C8A-8482E26E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700808"/>
            <a:ext cx="4917874" cy="42370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270418-2560-1DEC-C18B-946A19031EA3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14" name="Google Shape;257;p35">
            <a:extLst>
              <a:ext uri="{FF2B5EF4-FFF2-40B4-BE49-F238E27FC236}">
                <a16:creationId xmlns:a16="http://schemas.microsoft.com/office/drawing/2014/main" id="{F681D992-97F3-F487-4E62-33393873E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950" y="1007014"/>
            <a:ext cx="7976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RISC-V CPU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1BE6F-CF87-8FE2-4786-EAEAC072DB57}"/>
              </a:ext>
            </a:extLst>
          </p:cNvPr>
          <p:cNvSpPr/>
          <p:nvPr/>
        </p:nvSpPr>
        <p:spPr bwMode="auto">
          <a:xfrm>
            <a:off x="5474248" y="1947074"/>
            <a:ext cx="1618032" cy="205799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92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METHODOLOGY-RISC V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6A4BE-BA52-995A-7C0E-38292DEB3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935968"/>
            <a:ext cx="8334672" cy="49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7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METHODOLOGY-RISC V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6A4BE-BA52-995A-7C0E-38292DEB3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935968"/>
            <a:ext cx="8334672" cy="49860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B2FF3-531B-96F8-0A89-3F91490464B0}"/>
              </a:ext>
            </a:extLst>
          </p:cNvPr>
          <p:cNvSpPr/>
          <p:nvPr/>
        </p:nvSpPr>
        <p:spPr bwMode="auto">
          <a:xfrm>
            <a:off x="3059832" y="1484784"/>
            <a:ext cx="792088" cy="1080120"/>
          </a:xfrm>
          <a:prstGeom prst="rect">
            <a:avLst/>
          </a:prstGeom>
          <a:noFill/>
          <a:ln w="28575" cap="flat" cmpd="sng" algn="ctr">
            <a:solidFill>
              <a:srgbClr val="D10238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DF47F-1CF8-FAD6-509C-8F9F5255C67F}"/>
              </a:ext>
            </a:extLst>
          </p:cNvPr>
          <p:cNvSpPr/>
          <p:nvPr/>
        </p:nvSpPr>
        <p:spPr bwMode="auto">
          <a:xfrm>
            <a:off x="3050704" y="2643111"/>
            <a:ext cx="792088" cy="470609"/>
          </a:xfrm>
          <a:prstGeom prst="rect">
            <a:avLst/>
          </a:prstGeom>
          <a:noFill/>
          <a:ln w="28575" cap="flat" cmpd="sng" algn="ctr">
            <a:solidFill>
              <a:srgbClr val="D10238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BF5AE-CECA-C958-F946-74C62A553972}"/>
              </a:ext>
            </a:extLst>
          </p:cNvPr>
          <p:cNvSpPr/>
          <p:nvPr/>
        </p:nvSpPr>
        <p:spPr bwMode="auto">
          <a:xfrm>
            <a:off x="3131840" y="3573016"/>
            <a:ext cx="720080" cy="648072"/>
          </a:xfrm>
          <a:prstGeom prst="rect">
            <a:avLst/>
          </a:prstGeom>
          <a:noFill/>
          <a:ln w="28575" cap="flat" cmpd="sng" algn="ctr">
            <a:solidFill>
              <a:srgbClr val="D10238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2AF053-9C6F-6A94-26C9-D03DF02EA56D}"/>
              </a:ext>
            </a:extLst>
          </p:cNvPr>
          <p:cNvSpPr/>
          <p:nvPr/>
        </p:nvSpPr>
        <p:spPr bwMode="auto">
          <a:xfrm>
            <a:off x="1331640" y="3501008"/>
            <a:ext cx="648072" cy="504056"/>
          </a:xfrm>
          <a:prstGeom prst="rect">
            <a:avLst/>
          </a:prstGeom>
          <a:noFill/>
          <a:ln w="28575" cap="flat" cmpd="sng" algn="ctr">
            <a:solidFill>
              <a:srgbClr val="D10238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BBC7B1-94B6-B9E2-F7BD-D52C5F91E42C}"/>
              </a:ext>
            </a:extLst>
          </p:cNvPr>
          <p:cNvSpPr/>
          <p:nvPr/>
        </p:nvSpPr>
        <p:spPr bwMode="auto">
          <a:xfrm>
            <a:off x="5508104" y="3284984"/>
            <a:ext cx="464842" cy="792088"/>
          </a:xfrm>
          <a:prstGeom prst="rect">
            <a:avLst/>
          </a:prstGeom>
          <a:noFill/>
          <a:ln w="28575" cap="flat" cmpd="sng" algn="ctr">
            <a:solidFill>
              <a:srgbClr val="D10238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5044BC-DBD6-09F3-E98E-05CA5E91DAEA}"/>
              </a:ext>
            </a:extLst>
          </p:cNvPr>
          <p:cNvSpPr/>
          <p:nvPr/>
        </p:nvSpPr>
        <p:spPr bwMode="auto">
          <a:xfrm>
            <a:off x="3434564" y="4392352"/>
            <a:ext cx="720080" cy="576064"/>
          </a:xfrm>
          <a:prstGeom prst="rect">
            <a:avLst/>
          </a:prstGeom>
          <a:noFill/>
          <a:ln w="28575" cap="flat" cmpd="sng" algn="ctr">
            <a:solidFill>
              <a:srgbClr val="D10238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6B7AB-DA26-D326-36D0-B9AE4C8F6B10}"/>
              </a:ext>
            </a:extLst>
          </p:cNvPr>
          <p:cNvSpPr/>
          <p:nvPr/>
        </p:nvSpPr>
        <p:spPr bwMode="auto">
          <a:xfrm>
            <a:off x="3283516" y="5230206"/>
            <a:ext cx="871128" cy="576064"/>
          </a:xfrm>
          <a:prstGeom prst="rect">
            <a:avLst/>
          </a:prstGeom>
          <a:noFill/>
          <a:ln w="28575" cap="flat" cmpd="sng" algn="ctr">
            <a:solidFill>
              <a:srgbClr val="D10238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13A974-5EB7-E045-72F8-A65165F7FD0B}"/>
              </a:ext>
            </a:extLst>
          </p:cNvPr>
          <p:cNvSpPr/>
          <p:nvPr/>
        </p:nvSpPr>
        <p:spPr bwMode="auto">
          <a:xfrm>
            <a:off x="6732240" y="3611684"/>
            <a:ext cx="792088" cy="792088"/>
          </a:xfrm>
          <a:prstGeom prst="rect">
            <a:avLst/>
          </a:prstGeom>
          <a:noFill/>
          <a:ln w="28575" cap="flat" cmpd="sng" algn="ctr">
            <a:solidFill>
              <a:srgbClr val="D10238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D78405-F1F3-482C-C53F-72DA84B122AE}"/>
              </a:ext>
            </a:extLst>
          </p:cNvPr>
          <p:cNvSpPr/>
          <p:nvPr/>
        </p:nvSpPr>
        <p:spPr bwMode="auto">
          <a:xfrm>
            <a:off x="4989358" y="4726150"/>
            <a:ext cx="792088" cy="504056"/>
          </a:xfrm>
          <a:prstGeom prst="rect">
            <a:avLst/>
          </a:prstGeom>
          <a:noFill/>
          <a:ln w="28575" cap="flat" cmpd="sng" algn="ctr">
            <a:solidFill>
              <a:srgbClr val="D10238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25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METHODOLOGY-RISC V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6A4BE-BA52-995A-7C0E-38292DEB3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935968"/>
            <a:ext cx="8334672" cy="49860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6805FB-ACFB-F181-68EF-0EBBFEBF10F3}"/>
              </a:ext>
            </a:extLst>
          </p:cNvPr>
          <p:cNvSpPr/>
          <p:nvPr/>
        </p:nvSpPr>
        <p:spPr bwMode="auto">
          <a:xfrm>
            <a:off x="404664" y="1340767"/>
            <a:ext cx="1719064" cy="4581263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730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METHODOLOGY-RISC V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6A4BE-BA52-995A-7C0E-38292DEB3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935968"/>
            <a:ext cx="8334672" cy="49860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018C51-D556-78E0-F399-3D4AAF071EBE}"/>
              </a:ext>
            </a:extLst>
          </p:cNvPr>
          <p:cNvSpPr/>
          <p:nvPr/>
        </p:nvSpPr>
        <p:spPr bwMode="auto">
          <a:xfrm>
            <a:off x="2555776" y="1340767"/>
            <a:ext cx="1719064" cy="4581263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6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METHODOLOGY-RISC V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6A4BE-BA52-995A-7C0E-38292DEB3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935968"/>
            <a:ext cx="8334672" cy="49860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2EBE4D-BECC-A661-54CC-6007DC814790}"/>
              </a:ext>
            </a:extLst>
          </p:cNvPr>
          <p:cNvSpPr/>
          <p:nvPr/>
        </p:nvSpPr>
        <p:spPr bwMode="auto">
          <a:xfrm>
            <a:off x="4572000" y="1340766"/>
            <a:ext cx="1440160" cy="4581263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369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METHODOLOGY-RISC V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6A4BE-BA52-995A-7C0E-38292DEB3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935968"/>
            <a:ext cx="8334672" cy="49860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A93C58-7E95-DD57-F358-F7CF0DB39295}"/>
              </a:ext>
            </a:extLst>
          </p:cNvPr>
          <p:cNvSpPr/>
          <p:nvPr/>
        </p:nvSpPr>
        <p:spPr bwMode="auto">
          <a:xfrm>
            <a:off x="6309320" y="1340766"/>
            <a:ext cx="1440160" cy="4581263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26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METHODOLOGY-RISC V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6A4BE-BA52-995A-7C0E-38292DEB3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935968"/>
            <a:ext cx="8334672" cy="49860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AEECC7-E67F-6FC3-75D1-99D4FCF59840}"/>
              </a:ext>
            </a:extLst>
          </p:cNvPr>
          <p:cNvSpPr/>
          <p:nvPr/>
        </p:nvSpPr>
        <p:spPr bwMode="auto">
          <a:xfrm>
            <a:off x="7812360" y="1340766"/>
            <a:ext cx="1152128" cy="4581263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57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B2F12-B561-7526-B6F9-C758F2DA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29" y="894194"/>
            <a:ext cx="5239481" cy="4353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32FEA-DFEB-9AB0-3936-0A655518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773" y="4472873"/>
            <a:ext cx="1763174" cy="145525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DDE3AE1-47AA-AA29-7890-0AB50A5F53B5}"/>
              </a:ext>
            </a:extLst>
          </p:cNvPr>
          <p:cNvSpPr/>
          <p:nvPr/>
        </p:nvSpPr>
        <p:spPr bwMode="auto">
          <a:xfrm>
            <a:off x="7236296" y="4581128"/>
            <a:ext cx="504056" cy="432048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854CB-93C6-2EE1-C033-BB2108E7F68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64088" y="3933056"/>
            <a:ext cx="1872208" cy="8099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A10110A-F7E9-E700-0C11-6966DC9B78FE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B3B77E-A21A-9B96-66A9-123A5B35645D}"/>
              </a:ext>
            </a:extLst>
          </p:cNvPr>
          <p:cNvSpPr/>
          <p:nvPr/>
        </p:nvSpPr>
        <p:spPr bwMode="auto">
          <a:xfrm>
            <a:off x="3668401" y="2362688"/>
            <a:ext cx="1224136" cy="1034297"/>
          </a:xfrm>
          <a:prstGeom prst="rect">
            <a:avLst/>
          </a:prstGeom>
          <a:noFill/>
          <a:ln w="38100" cap="flat" cmpd="sng" algn="ctr">
            <a:solidFill>
              <a:srgbClr val="FF12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Google Shape;249;p34">
            <a:extLst>
              <a:ext uri="{FF2B5EF4-FFF2-40B4-BE49-F238E27FC236}">
                <a16:creationId xmlns:a16="http://schemas.microsoft.com/office/drawing/2014/main" id="{B4824597-4636-60A7-1138-4A07D461A916}"/>
              </a:ext>
            </a:extLst>
          </p:cNvPr>
          <p:cNvSpPr txBox="1"/>
          <p:nvPr/>
        </p:nvSpPr>
        <p:spPr>
          <a:xfrm>
            <a:off x="5491000" y="2541297"/>
            <a:ext cx="1409209" cy="677078"/>
          </a:xfrm>
          <a:prstGeom prst="rect">
            <a:avLst/>
          </a:prstGeom>
          <a:noFill/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Network Interface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1559D9-8690-CB56-B145-055D9792C3E7}"/>
              </a:ext>
            </a:extLst>
          </p:cNvPr>
          <p:cNvCxnSpPr>
            <a:cxnSpLocks/>
          </p:cNvCxnSpPr>
          <p:nvPr/>
        </p:nvCxnSpPr>
        <p:spPr bwMode="auto">
          <a:xfrm flipH="1">
            <a:off x="4954186" y="2879836"/>
            <a:ext cx="536814" cy="2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7933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METHODOLOGY-RISC Network interface</a:t>
            </a:r>
          </a:p>
        </p:txBody>
      </p:sp>
      <p:pic>
        <p:nvPicPr>
          <p:cNvPr id="2" name="Google Shape;215;p33">
            <a:extLst>
              <a:ext uri="{FF2B5EF4-FFF2-40B4-BE49-F238E27FC236}">
                <a16:creationId xmlns:a16="http://schemas.microsoft.com/office/drawing/2014/main" id="{0DE36933-3661-8CED-F3B8-D776C732FB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7704" y="2066625"/>
            <a:ext cx="4935975" cy="272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83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Neural Netwok?</a:t>
            </a:r>
            <a:endParaRPr dirty="0">
              <a:solidFill>
                <a:srgbClr val="00386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5AB01-22D5-3F38-6B67-8AE80FBD3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16237"/>
          <a:stretch/>
        </p:blipFill>
        <p:spPr>
          <a:xfrm>
            <a:off x="3386941" y="3668815"/>
            <a:ext cx="4965967" cy="2517659"/>
          </a:xfrm>
          <a:prstGeom prst="rect">
            <a:avLst/>
          </a:prstGeom>
        </p:spPr>
      </p:pic>
      <p:pic>
        <p:nvPicPr>
          <p:cNvPr id="6" name="Picture 6" descr="Introduction - Neural Networks and Deep Learning Tutorial | Study Glance">
            <a:extLst>
              <a:ext uri="{FF2B5EF4-FFF2-40B4-BE49-F238E27FC236}">
                <a16:creationId xmlns:a16="http://schemas.microsoft.com/office/drawing/2014/main" id="{80450B64-BA94-878B-E3F1-E9DA73A93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71988"/>
            <a:ext cx="2731146" cy="13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F18BE-3B7E-79BB-AFF0-048151AD48EB}"/>
              </a:ext>
            </a:extLst>
          </p:cNvPr>
          <p:cNvSpPr txBox="1"/>
          <p:nvPr/>
        </p:nvSpPr>
        <p:spPr>
          <a:xfrm>
            <a:off x="3959932" y="2000937"/>
            <a:ext cx="4626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Complex interconnected system of </a:t>
            </a:r>
            <a:r>
              <a:rPr lang="en-US" sz="1400" dirty="0">
                <a:solidFill>
                  <a:srgbClr val="0070C0"/>
                </a:solidFill>
              </a:rPr>
              <a:t>neurons</a:t>
            </a:r>
            <a:r>
              <a:rPr lang="en-US" sz="1400" dirty="0"/>
              <a:t> in the nervous system of </a:t>
            </a:r>
            <a:r>
              <a:rPr lang="en-US" sz="1400" dirty="0">
                <a:solidFill>
                  <a:srgbClr val="0070C0"/>
                </a:solidFill>
              </a:rPr>
              <a:t>animals</a:t>
            </a:r>
            <a:r>
              <a:rPr lang="en-US" sz="1400" dirty="0"/>
              <a:t>, including the </a:t>
            </a:r>
            <a:r>
              <a:rPr lang="en-US" sz="1400" dirty="0">
                <a:solidFill>
                  <a:srgbClr val="0070C0"/>
                </a:solidFill>
              </a:rPr>
              <a:t>human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brain</a:t>
            </a:r>
            <a:r>
              <a:rPr lang="en-US" sz="1400" dirty="0"/>
              <a:t>, that work together to </a:t>
            </a:r>
            <a:r>
              <a:rPr lang="en-US" sz="1400" dirty="0">
                <a:solidFill>
                  <a:srgbClr val="0070C0"/>
                </a:solidFill>
              </a:rPr>
              <a:t>process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070C0"/>
                </a:solidFill>
              </a:rPr>
              <a:t>transmit</a:t>
            </a:r>
            <a:r>
              <a:rPr lang="en-US" sz="1400" dirty="0"/>
              <a:t> information through electrical and chemical signals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B4FB1A-DB91-5743-7753-688F222C6D40}"/>
              </a:ext>
            </a:extLst>
          </p:cNvPr>
          <p:cNvSpPr/>
          <p:nvPr/>
        </p:nvSpPr>
        <p:spPr bwMode="auto">
          <a:xfrm>
            <a:off x="4757502" y="4615533"/>
            <a:ext cx="45719" cy="4571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BF008-F26D-BA8E-7178-99C8EBA7AA82}"/>
              </a:ext>
            </a:extLst>
          </p:cNvPr>
          <p:cNvSpPr/>
          <p:nvPr/>
        </p:nvSpPr>
        <p:spPr bwMode="auto">
          <a:xfrm>
            <a:off x="376807" y="2071988"/>
            <a:ext cx="3010133" cy="142902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A0EC67-6760-5641-FE7A-A5E825BDD5BA}"/>
              </a:ext>
            </a:extLst>
          </p:cNvPr>
          <p:cNvCxnSpPr>
            <a:cxnSpLocks/>
          </p:cNvCxnSpPr>
          <p:nvPr/>
        </p:nvCxnSpPr>
        <p:spPr bwMode="auto">
          <a:xfrm>
            <a:off x="3386940" y="3501008"/>
            <a:ext cx="1368152" cy="11036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2009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B2F12-B561-7526-B6F9-C758F2DA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29" y="894194"/>
            <a:ext cx="5239481" cy="4353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32FEA-DFEB-9AB0-3936-0A655518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773" y="4472873"/>
            <a:ext cx="1763174" cy="145525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DDE3AE1-47AA-AA29-7890-0AB50A5F53B5}"/>
              </a:ext>
            </a:extLst>
          </p:cNvPr>
          <p:cNvSpPr/>
          <p:nvPr/>
        </p:nvSpPr>
        <p:spPr bwMode="auto">
          <a:xfrm>
            <a:off x="7236296" y="4581128"/>
            <a:ext cx="504056" cy="432048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854CB-93C6-2EE1-C033-BB2108E7F68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64088" y="3933056"/>
            <a:ext cx="1872208" cy="8099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A10110A-F7E9-E700-0C11-6966DC9B78FE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CURRENT PROGRESS –CPU 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B3B77E-A21A-9B96-66A9-123A5B35645D}"/>
              </a:ext>
            </a:extLst>
          </p:cNvPr>
          <p:cNvSpPr/>
          <p:nvPr/>
        </p:nvSpPr>
        <p:spPr bwMode="auto">
          <a:xfrm>
            <a:off x="5232049" y="1093124"/>
            <a:ext cx="1224136" cy="1034297"/>
          </a:xfrm>
          <a:prstGeom prst="rect">
            <a:avLst/>
          </a:prstGeom>
          <a:noFill/>
          <a:ln w="38100" cap="flat" cmpd="sng" algn="ctr">
            <a:solidFill>
              <a:srgbClr val="FF12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Google Shape;249;p34">
            <a:extLst>
              <a:ext uri="{FF2B5EF4-FFF2-40B4-BE49-F238E27FC236}">
                <a16:creationId xmlns:a16="http://schemas.microsoft.com/office/drawing/2014/main" id="{B4824597-4636-60A7-1138-4A07D461A916}"/>
              </a:ext>
            </a:extLst>
          </p:cNvPr>
          <p:cNvSpPr txBox="1"/>
          <p:nvPr/>
        </p:nvSpPr>
        <p:spPr>
          <a:xfrm>
            <a:off x="7284738" y="1271733"/>
            <a:ext cx="1409209" cy="430857"/>
          </a:xfrm>
          <a:prstGeom prst="rect">
            <a:avLst/>
          </a:prstGeom>
          <a:noFill/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Router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1559D9-8690-CB56-B145-055D9792C3E7}"/>
              </a:ext>
            </a:extLst>
          </p:cNvPr>
          <p:cNvCxnSpPr>
            <a:cxnSpLocks/>
          </p:cNvCxnSpPr>
          <p:nvPr/>
        </p:nvCxnSpPr>
        <p:spPr bwMode="auto">
          <a:xfrm flipH="1">
            <a:off x="6585409" y="1610430"/>
            <a:ext cx="536814" cy="2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5695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METHODOLOGY-Router</a:t>
            </a:r>
          </a:p>
        </p:txBody>
      </p:sp>
      <p:pic>
        <p:nvPicPr>
          <p:cNvPr id="3" name="Google Shape;162;p26">
            <a:extLst>
              <a:ext uri="{FF2B5EF4-FFF2-40B4-BE49-F238E27FC236}">
                <a16:creationId xmlns:a16="http://schemas.microsoft.com/office/drawing/2014/main" id="{98B5C3D8-33CA-441D-E489-6159ECEC53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8520" y="2022575"/>
            <a:ext cx="4046999" cy="28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233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51520" y="116632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/>
              <a:t>METHODOLOGY-Router</a:t>
            </a:r>
          </a:p>
        </p:txBody>
      </p:sp>
      <p:pic>
        <p:nvPicPr>
          <p:cNvPr id="2" name="Google Shape;202;p31">
            <a:extLst>
              <a:ext uri="{FF2B5EF4-FFF2-40B4-BE49-F238E27FC236}">
                <a16:creationId xmlns:a16="http://schemas.microsoft.com/office/drawing/2014/main" id="{1102DBFA-DE05-EB45-31FD-E664487D26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5776" y="1457998"/>
            <a:ext cx="4392488" cy="4491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34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TIMELINE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02CBE-C88A-625C-9DE4-2BBE74F0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97075"/>
            <a:ext cx="7560840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2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02A109B-E50E-7792-00C9-FA39BF84A485}"/>
              </a:ext>
            </a:extLst>
          </p:cNvPr>
          <p:cNvSpPr txBox="1">
            <a:spLocks/>
          </p:cNvSpPr>
          <p:nvPr/>
        </p:nvSpPr>
        <p:spPr bwMode="auto">
          <a:xfrm>
            <a:off x="2627784" y="320040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865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4400" kern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52318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6" descr="Introduction - Neural Networks and Deep Learning Tutorial | Study Glance">
            <a:extLst>
              <a:ext uri="{FF2B5EF4-FFF2-40B4-BE49-F238E27FC236}">
                <a16:creationId xmlns:a16="http://schemas.microsoft.com/office/drawing/2014/main" id="{017D58F2-B960-8EA8-F08A-ED7F6F6F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81385"/>
            <a:ext cx="3579224" cy="177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366"/>
                </a:solidFill>
              </a:rPr>
              <a:t>What is  a Artificial Neuron?</a:t>
            </a:r>
            <a:endParaRPr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DB2EE-905E-72D9-90F3-A169D8A9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86" y="4509120"/>
            <a:ext cx="3934013" cy="1717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360CD-A497-616B-6DCF-7B58D563E9E5}"/>
              </a:ext>
            </a:extLst>
          </p:cNvPr>
          <p:cNvSpPr txBox="1"/>
          <p:nvPr/>
        </p:nvSpPr>
        <p:spPr>
          <a:xfrm>
            <a:off x="5436096" y="2535214"/>
            <a:ext cx="3410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An artificial neuron </a:t>
            </a:r>
            <a:r>
              <a:rPr lang="en-US" sz="1400" dirty="0">
                <a:solidFill>
                  <a:srgbClr val="0070C0"/>
                </a:solidFill>
              </a:rPr>
              <a:t>mimics</a:t>
            </a:r>
            <a:r>
              <a:rPr lang="en-US" sz="1400" dirty="0"/>
              <a:t> the </a:t>
            </a:r>
            <a:r>
              <a:rPr lang="en-US" sz="1400" dirty="0">
                <a:solidFill>
                  <a:srgbClr val="0070C0"/>
                </a:solidFill>
              </a:rPr>
              <a:t>behavior of biological </a:t>
            </a:r>
            <a:r>
              <a:rPr lang="en-US" sz="1400" dirty="0"/>
              <a:t>neurons, processing inputs through </a:t>
            </a:r>
            <a:r>
              <a:rPr lang="en-US" sz="1400" dirty="0">
                <a:solidFill>
                  <a:srgbClr val="0070C0"/>
                </a:solidFill>
              </a:rPr>
              <a:t>weights and biases </a:t>
            </a:r>
            <a:r>
              <a:rPr lang="en-US" sz="1400" dirty="0"/>
              <a:t>to produce an output, forming the </a:t>
            </a:r>
            <a:r>
              <a:rPr lang="en-US" sz="1400" dirty="0">
                <a:solidFill>
                  <a:srgbClr val="0070C0"/>
                </a:solidFill>
              </a:rPr>
              <a:t>building block </a:t>
            </a:r>
            <a:r>
              <a:rPr lang="en-US" sz="1400" dirty="0"/>
              <a:t>of neural networks.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DC0BD-F7CE-5F69-1515-478D72CD2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0780" y="3416920"/>
            <a:ext cx="1190824" cy="11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 a Artificial Neural Network?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DB2EE-905E-72D9-90F3-A169D8A9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5" y="2276872"/>
            <a:ext cx="2791757" cy="1218552"/>
          </a:xfrm>
          <a:prstGeom prst="rect">
            <a:avLst/>
          </a:prstGeom>
        </p:spPr>
      </p:pic>
      <p:pic>
        <p:nvPicPr>
          <p:cNvPr id="4" name="Google Shape;152;p25">
            <a:extLst>
              <a:ext uri="{FF2B5EF4-FFF2-40B4-BE49-F238E27FC236}">
                <a16:creationId xmlns:a16="http://schemas.microsoft.com/office/drawing/2014/main" id="{1943DB84-B107-1331-0A98-B525CCC107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683" r="9317"/>
          <a:stretch/>
        </p:blipFill>
        <p:spPr>
          <a:xfrm>
            <a:off x="3275856" y="3540522"/>
            <a:ext cx="3888432" cy="28124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F0E25D-7D86-6C0B-B936-27483F064FD3}"/>
              </a:ext>
            </a:extLst>
          </p:cNvPr>
          <p:cNvSpPr/>
          <p:nvPr/>
        </p:nvSpPr>
        <p:spPr bwMode="auto">
          <a:xfrm>
            <a:off x="376807" y="2071988"/>
            <a:ext cx="3010133" cy="142902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392EC7-773A-3FB2-7468-AA3A4FD6DA26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3386940" y="3492500"/>
            <a:ext cx="1152139" cy="10808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803D2E3-6BA3-5B98-FC6A-257D9A6FAF0A}"/>
              </a:ext>
            </a:extLst>
          </p:cNvPr>
          <p:cNvSpPr/>
          <p:nvPr/>
        </p:nvSpPr>
        <p:spPr bwMode="auto">
          <a:xfrm>
            <a:off x="4471337" y="4515154"/>
            <a:ext cx="462570" cy="397643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A0C9B-0E2F-3DE7-70AC-7660438C07B8}"/>
              </a:ext>
            </a:extLst>
          </p:cNvPr>
          <p:cNvSpPr txBox="1"/>
          <p:nvPr/>
        </p:nvSpPr>
        <p:spPr>
          <a:xfrm>
            <a:off x="3959932" y="2244901"/>
            <a:ext cx="45783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Computational model composed of </a:t>
            </a:r>
            <a:r>
              <a:rPr lang="en-US" sz="1400" dirty="0">
                <a:solidFill>
                  <a:srgbClr val="0070C0"/>
                </a:solidFill>
              </a:rPr>
              <a:t>interconnected</a:t>
            </a:r>
            <a:r>
              <a:rPr lang="en-US" sz="1400" dirty="0"/>
              <a:t> artificial neurons, designed to </a:t>
            </a:r>
            <a:r>
              <a:rPr lang="en-US" sz="1400" dirty="0">
                <a:solidFill>
                  <a:srgbClr val="0070C0"/>
                </a:solidFill>
              </a:rPr>
              <a:t>learn</a:t>
            </a:r>
            <a:r>
              <a:rPr lang="en-US" sz="1400" dirty="0"/>
              <a:t> and perform tasks by adjusting weights through </a:t>
            </a:r>
            <a:r>
              <a:rPr lang="en-US" sz="1400" dirty="0">
                <a:solidFill>
                  <a:srgbClr val="0070C0"/>
                </a:solidFill>
              </a:rPr>
              <a:t>training</a:t>
            </a:r>
            <a:r>
              <a:rPr lang="en-US" sz="1400" dirty="0"/>
              <a:t>, inspired by the structure and function of biological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91585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Spiking Neuron </a:t>
            </a:r>
            <a:endParaRPr dirty="0">
              <a:solidFill>
                <a:srgbClr val="003865"/>
              </a:solidFill>
            </a:endParaRPr>
          </a:p>
        </p:txBody>
      </p:sp>
      <p:pic>
        <p:nvPicPr>
          <p:cNvPr id="5" name="Picture 4" descr="PDF] Efficient and Accurate Conversion of Spiking Neural Network with Burst  Spikes | Semantic Scholar">
            <a:extLst>
              <a:ext uri="{FF2B5EF4-FFF2-40B4-BE49-F238E27FC236}">
                <a16:creationId xmlns:a16="http://schemas.microsoft.com/office/drawing/2014/main" id="{C3E31112-0CCF-8A18-3F47-23B83B5DA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68383"/>
            <a:ext cx="4791486" cy="262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B414A-91C9-714A-6DEC-6CD00E3FE9BA}"/>
              </a:ext>
            </a:extLst>
          </p:cNvPr>
          <p:cNvSpPr txBox="1"/>
          <p:nvPr/>
        </p:nvSpPr>
        <p:spPr>
          <a:xfrm>
            <a:off x="179512" y="2844224"/>
            <a:ext cx="32524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 computational model that simulates the behavior of </a:t>
            </a:r>
            <a:r>
              <a:rPr lang="en-US" sz="1400" dirty="0">
                <a:solidFill>
                  <a:srgbClr val="0070C0"/>
                </a:solidFill>
              </a:rPr>
              <a:t>biological</a:t>
            </a:r>
            <a:r>
              <a:rPr lang="en-US" sz="1400" dirty="0"/>
              <a:t> neurons more closely by considering the </a:t>
            </a:r>
            <a:r>
              <a:rPr lang="en-US" sz="1400" dirty="0">
                <a:solidFill>
                  <a:srgbClr val="FF1200"/>
                </a:solidFill>
              </a:rPr>
              <a:t>timing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FF1200"/>
                </a:solidFill>
              </a:rPr>
              <a:t>frequency</a:t>
            </a:r>
            <a:r>
              <a:rPr lang="en-US" sz="1400" dirty="0"/>
              <a:t> of individual spikes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B8B80-6754-4483-4739-4BCAF5C0D7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15951" y="3345961"/>
            <a:ext cx="1063424" cy="6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4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07E-6609-2809-1C92-B2ADE29C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C9E4FFD8-8B7D-475F-E0CF-6E8B6F83FFC4}"/>
              </a:ext>
            </a:extLst>
          </p:cNvPr>
          <p:cNvSpPr txBox="1">
            <a:spLocks noGrp="1"/>
          </p:cNvSpPr>
          <p:nvPr/>
        </p:nvSpPr>
        <p:spPr>
          <a:xfrm>
            <a:off x="376808" y="1124774"/>
            <a:ext cx="797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3865"/>
                </a:solidFill>
              </a:rPr>
              <a:t>What is  a Spiking Neuron </a:t>
            </a:r>
            <a:endParaRPr dirty="0">
              <a:solidFill>
                <a:srgbClr val="003865"/>
              </a:solidFill>
            </a:endParaRP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C4C0245-1F09-2BE0-F1D7-DDAF74DDA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0" b="50227"/>
          <a:stretch/>
        </p:blipFill>
        <p:spPr bwMode="auto">
          <a:xfrm>
            <a:off x="1115616" y="2420888"/>
            <a:ext cx="7034637" cy="2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86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eer">
  <a:themeElements>
    <a:clrScheme name="Le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smtClean="0"/>
        </a:defPPr>
      </a:lstStyle>
    </a:txDef>
  </a:objectDefaults>
  <a:extraClrSchemeLst>
    <a:extraClrScheme>
      <a:clrScheme name="Le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1049</Words>
  <Application>Microsoft Office PowerPoint</Application>
  <PresentationFormat>On-screen Show (4:3)</PresentationFormat>
  <Paragraphs>210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Times New Roman</vt:lpstr>
      <vt:lpstr>Golos Text Medium</vt:lpstr>
      <vt:lpstr>Golos Text</vt:lpstr>
      <vt:lpstr>Wingdings</vt:lpstr>
      <vt:lpstr>Leer</vt:lpstr>
      <vt:lpstr>PowerPoint Presentation</vt:lpstr>
      <vt:lpstr>CONTENT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AIM</vt:lpstr>
      <vt:lpstr>OBJECTIVES</vt:lpstr>
      <vt:lpstr>LEARNING OUTCOMES</vt:lpstr>
      <vt:lpstr>METHODOLOGY</vt:lpstr>
      <vt:lpstr>Our Design</vt:lpstr>
      <vt:lpstr>Our Design</vt:lpstr>
      <vt:lpstr>PowerPoint Presentation</vt:lpstr>
      <vt:lpstr>PowerPoint Presentation</vt:lpstr>
      <vt:lpstr>SNN Mapping</vt:lpstr>
      <vt:lpstr>SNN Mapping</vt:lpstr>
      <vt:lpstr>PowerPoint Presentation</vt:lpstr>
      <vt:lpstr>SNN Mapping</vt:lpstr>
      <vt:lpstr>1. RISC V Pipelined CPU implementation  2. NOC Implementation  and Testing   3. SNN Software Implementation and Testing on FPGA board</vt:lpstr>
      <vt:lpstr>CURRENT PROGRES</vt:lpstr>
      <vt:lpstr>PowerPoint Presentation</vt:lpstr>
      <vt:lpstr>PowerPoint Presentation</vt:lpstr>
      <vt:lpstr>PowerPoint Presentation</vt:lpstr>
      <vt:lpstr>RISC-V CPU</vt:lpstr>
      <vt:lpstr>PowerPoint Presentation</vt:lpstr>
      <vt:lpstr>RISC-V CPU</vt:lpstr>
      <vt:lpstr>RISC-V CPU</vt:lpstr>
      <vt:lpstr>RISC-V CPU</vt:lpstr>
      <vt:lpstr>RISC-V CPU</vt:lpstr>
      <vt:lpstr>RISC-V CPU</vt:lpstr>
      <vt:lpstr>RISC-V CPU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diezel büroorganisation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liv diezel</dc:creator>
  <cp:lastModifiedBy>tharindu rathnayaka</cp:lastModifiedBy>
  <cp:revision>1076</cp:revision>
  <cp:lastPrinted>2017-06-01T12:52:47Z</cp:lastPrinted>
  <dcterms:created xsi:type="dcterms:W3CDTF">2001-11-10T14:50:51Z</dcterms:created>
  <dcterms:modified xsi:type="dcterms:W3CDTF">2023-08-16T16:09:51Z</dcterms:modified>
</cp:coreProperties>
</file>